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72" r:id="rId10"/>
    <p:sldId id="263" r:id="rId11"/>
    <p:sldId id="264" r:id="rId12"/>
    <p:sldId id="265" r:id="rId13"/>
    <p:sldId id="266" r:id="rId14"/>
    <p:sldId id="273" r:id="rId15"/>
    <p:sldId id="274" r:id="rId16"/>
    <p:sldId id="268" r:id="rId17"/>
    <p:sldId id="269" r:id="rId18"/>
    <p:sldId id="270" r:id="rId19"/>
    <p:sldId id="267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FF6E49-5B0C-5602-1305-E966E502C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5E0FB26-6943-2371-6ED7-7368DCD34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2BFE72-75E7-2FA1-A8E9-4A7449621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877A-68A8-4BAC-8093-23119A0E891E}" type="datetimeFigureOut">
              <a:rPr lang="it-IT" smtClean="0"/>
              <a:t>14/05/24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D8EA4-181D-B971-A95E-90DBE49C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BF8834-5B10-AF44-8CCD-F8D24614C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BEF3-78B3-4DC1-8BEF-397E9247B93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077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DB25CB-DC47-EF49-6D6E-0B9747003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2DC1A84-3298-3EF7-396E-BE0BC4B53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F581D1-AA02-969B-64CB-2E0D3C7B5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877A-68A8-4BAC-8093-23119A0E891E}" type="datetimeFigureOut">
              <a:rPr lang="it-IT" smtClean="0"/>
              <a:t>14/05/24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8503FD-115D-93CF-C13D-83D523879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0FE535-BE5E-DD31-9010-027071A69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BEF3-78B3-4DC1-8BEF-397E9247B93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2420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02B6822-038E-3555-E536-7F08C24353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838D013-A27B-07D6-01B6-D254691931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6A1E03-9CCA-147E-C6F9-676DB3BFA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877A-68A8-4BAC-8093-23119A0E891E}" type="datetimeFigureOut">
              <a:rPr lang="it-IT" smtClean="0"/>
              <a:t>14/05/24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266502-0FCF-94C4-A99C-C2C250229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5BECBF-6EE8-4DC9-981D-E8F51175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BEF3-78B3-4DC1-8BEF-397E9247B93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266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967934-4089-C5D3-161D-AB4050C1C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7DA7B0-3122-1A8B-D9FE-F0B105FCF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E0B541-8EBA-898D-1661-BA50F3D5B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877A-68A8-4BAC-8093-23119A0E891E}" type="datetimeFigureOut">
              <a:rPr lang="it-IT" smtClean="0"/>
              <a:t>14/05/24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21013E-F0BF-7A1D-4248-3412942FD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339A37-4693-7158-6CBB-2EAF20B15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BEF3-78B3-4DC1-8BEF-397E9247B93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295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F181FF-26AA-AEC3-8517-0F3E67341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B4744D-D5B9-A503-E8DB-EA1183F57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F0E95A-14DA-E94B-FB89-EA9D48495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877A-68A8-4BAC-8093-23119A0E891E}" type="datetimeFigureOut">
              <a:rPr lang="it-IT" smtClean="0"/>
              <a:t>14/05/24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E77FA7-2AEA-7191-7751-31DEFC2BE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BEC1CB-B82A-192F-9BD1-F458FF46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BEF3-78B3-4DC1-8BEF-397E9247B93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5028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E3E093-ED9F-48F9-1DD3-58AB0FFE2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54F54B-DACC-68C8-657E-8461BC904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96212D-D0AD-74E6-0F09-9FB5D531C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97B9A6-596A-CFDE-397B-C0995ABD2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877A-68A8-4BAC-8093-23119A0E891E}" type="datetimeFigureOut">
              <a:rPr lang="it-IT" smtClean="0"/>
              <a:t>14/05/24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599D412-402C-DB2F-7607-226B249A2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86C8B6-24CA-C13F-D50C-DFE534D3E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BEF3-78B3-4DC1-8BEF-397E9247B93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086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C37F7C-57BB-2D2C-1483-CC33CC8F8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C252B6-B63C-7F0F-339A-E3E22CC2A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2ECB8E-9850-8A1D-89F1-18F2A0A07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FAD24E7-1516-D66F-B36D-60D6888E56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C5464F1-16C4-83EB-B263-F234CDF513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3AE8B0F-4F46-1307-946D-1BD8E36BA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877A-68A8-4BAC-8093-23119A0E891E}" type="datetimeFigureOut">
              <a:rPr lang="it-IT" smtClean="0"/>
              <a:t>14/05/24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B2E48E6-75E3-65AB-6CD4-D57F7C12E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D7E43D0-1064-2835-3510-14EFC220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BEF3-78B3-4DC1-8BEF-397E9247B93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5480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E6E204-287E-D36E-B6CE-D15815EFF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4470706-3AFC-FDAB-B1C2-FF9E18A26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877A-68A8-4BAC-8093-23119A0E891E}" type="datetimeFigureOut">
              <a:rPr lang="it-IT" smtClean="0"/>
              <a:t>14/05/24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12BAF0-0B6D-CC7D-E3E7-8E8A298F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A83A16-29D6-EE4C-8E91-6017B846D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BEF3-78B3-4DC1-8BEF-397E9247B93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8621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811143-661E-0FC4-8883-19D3A245E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877A-68A8-4BAC-8093-23119A0E891E}" type="datetimeFigureOut">
              <a:rPr lang="it-IT" smtClean="0"/>
              <a:t>14/05/24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ED4D4E7-9377-D6A0-9613-669FAE1C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46D95D6-21F9-01EF-2C48-B52C8943F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BEF3-78B3-4DC1-8BEF-397E9247B93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213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617092-6DB3-18B8-E388-3FEFEA0D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7FD5A0-E7D0-595E-1EC0-234ABFB08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4303CF-DF68-AE6C-7615-3954D9EA7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E3986F-792D-E525-CD65-E57DC6829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877A-68A8-4BAC-8093-23119A0E891E}" type="datetimeFigureOut">
              <a:rPr lang="it-IT" smtClean="0"/>
              <a:t>14/05/24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64BB56-937E-CFF3-2440-38F7AE8FE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D17201-3DE5-60C6-3051-49964D0E6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BEF3-78B3-4DC1-8BEF-397E9247B93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062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685633-4CC0-43FF-C3D0-3132A596D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601EA7-C6E7-D8AC-C3BE-F26A23BAA0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381CDA-0D63-6326-82E8-80A669872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9A33A9-E6F1-CE10-363C-31DF0AC0A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877A-68A8-4BAC-8093-23119A0E891E}" type="datetimeFigureOut">
              <a:rPr lang="it-IT" smtClean="0"/>
              <a:t>14/05/24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2542E2C-3E3C-3634-F3DC-BC427A431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F86A69-AECE-7101-4E99-BAFB4DA1E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BEF3-78B3-4DC1-8BEF-397E9247B93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7326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CC82F62-93E9-6BBB-B427-05F28EF0E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D65F0F-BE61-207E-5AC3-1CE31496D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14BB7C-93A9-79B6-57FF-F37A73225A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E877A-68A8-4BAC-8093-23119A0E891E}" type="datetimeFigureOut">
              <a:rPr lang="it-IT" smtClean="0"/>
              <a:t>14/05/24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C9B12E-55ED-692E-48C4-29F2577E24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0FCD02-777B-F080-BF5F-019487F5A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EBEF3-78B3-4DC1-8BEF-397E9247B93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775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2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59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Relationship Id="rId11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4" Type="http://schemas.openxmlformats.org/officeDocument/2006/relationships/image" Target="../media/image62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4" Type="http://schemas.openxmlformats.org/officeDocument/2006/relationships/image" Target="../media/image71.png"/><Relationship Id="rId5" Type="http://schemas.openxmlformats.org/officeDocument/2006/relationships/image" Target="../media/image70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410.png"/><Relationship Id="rId10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emf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3.emf"/><Relationship Id="rId6" Type="http://schemas.openxmlformats.org/officeDocument/2006/relationships/image" Target="../media/image26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5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32AB5A-6E8D-5724-D906-5E67ACB1C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71" y="638888"/>
            <a:ext cx="10956897" cy="23876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Influence of magnetic instabilities on </a:t>
            </a:r>
            <a:r>
              <a:rPr lang="en-US" sz="4800" dirty="0" err="1">
                <a:solidFill>
                  <a:srgbClr val="0070C0"/>
                </a:solidFill>
              </a:rPr>
              <a:t>collisionless</a:t>
            </a:r>
            <a:r>
              <a:rPr lang="en-US" sz="4800" dirty="0">
                <a:solidFill>
                  <a:srgbClr val="0070C0"/>
                </a:solidFill>
              </a:rPr>
              <a:t> plasma turbulence</a:t>
            </a:r>
            <a:endParaRPr lang="it-IT" sz="4800" dirty="0">
              <a:solidFill>
                <a:srgbClr val="0070C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1DCE08C-633E-77E3-9E81-B389696FC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1" y="3602038"/>
            <a:ext cx="11394218" cy="2387600"/>
          </a:xfrm>
        </p:spPr>
        <p:txBody>
          <a:bodyPr>
            <a:normAutofit/>
          </a:bodyPr>
          <a:lstStyle/>
          <a:p>
            <a:r>
              <a:rPr lang="it-IT" dirty="0"/>
              <a:t>D. Borgogno</a:t>
            </a:r>
            <a:r>
              <a:rPr lang="it-IT" baseline="30000" dirty="0"/>
              <a:t>1</a:t>
            </a:r>
            <a:r>
              <a:rPr lang="it-IT" dirty="0"/>
              <a:t>, D. Grasso</a:t>
            </a:r>
            <a:r>
              <a:rPr lang="it-IT" baseline="30000" dirty="0"/>
              <a:t>1</a:t>
            </a:r>
            <a:r>
              <a:rPr lang="it-IT" dirty="0"/>
              <a:t>, M. Romé</a:t>
            </a:r>
            <a:r>
              <a:rPr lang="it-IT" baseline="30000" dirty="0"/>
              <a:t>2</a:t>
            </a:r>
            <a:r>
              <a:rPr lang="it-IT" dirty="0"/>
              <a:t>, L. Comisso</a:t>
            </a:r>
            <a:r>
              <a:rPr lang="it-IT" baseline="30000" dirty="0"/>
              <a:t>3</a:t>
            </a:r>
          </a:p>
          <a:p>
            <a:endParaRPr lang="it-IT" baseline="30000" dirty="0"/>
          </a:p>
          <a:p>
            <a:pPr algn="l"/>
            <a:r>
              <a:rPr lang="it-IT" sz="2000" baseline="30000" dirty="0"/>
              <a:t>(1) </a:t>
            </a:r>
            <a:r>
              <a:rPr lang="it-IT" sz="2000" dirty="0"/>
              <a:t>Dipartimento di Energia, Politecnico di Torino, </a:t>
            </a:r>
            <a:r>
              <a:rPr lang="it-IT" sz="2000" dirty="0" err="1"/>
              <a:t>Italy</a:t>
            </a:r>
            <a:r>
              <a:rPr lang="it-IT" sz="2000" dirty="0"/>
              <a:t> </a:t>
            </a:r>
            <a:r>
              <a:rPr lang="it-IT" sz="2000" baseline="30000" dirty="0"/>
              <a:t>	</a:t>
            </a:r>
          </a:p>
          <a:p>
            <a:pPr algn="l"/>
            <a:r>
              <a:rPr lang="it-IT" sz="2000" baseline="30000" dirty="0"/>
              <a:t>(2) </a:t>
            </a:r>
            <a:r>
              <a:rPr lang="it-IT" sz="2000" dirty="0"/>
              <a:t>Dipartimento di Fisica, Università degli Studi di Milano and INFN Sezione di Milano, </a:t>
            </a:r>
            <a:r>
              <a:rPr lang="it-IT" sz="2000" dirty="0" err="1"/>
              <a:t>Italy</a:t>
            </a:r>
            <a:r>
              <a:rPr lang="it-IT" sz="2000" dirty="0"/>
              <a:t> </a:t>
            </a:r>
            <a:r>
              <a:rPr lang="it-IT" sz="2000" baseline="30000" dirty="0"/>
              <a:t>	</a:t>
            </a:r>
          </a:p>
          <a:p>
            <a:pPr algn="l"/>
            <a:r>
              <a:rPr lang="it-IT" sz="2000" baseline="30000" dirty="0"/>
              <a:t>(3) </a:t>
            </a:r>
            <a:r>
              <a:rPr lang="it-IT" sz="2000" dirty="0"/>
              <a:t>Department of </a:t>
            </a:r>
            <a:r>
              <a:rPr lang="it-IT" sz="2000" dirty="0" err="1"/>
              <a:t>Astronomy</a:t>
            </a:r>
            <a:r>
              <a:rPr lang="it-IT" sz="2000" dirty="0"/>
              <a:t> and Columbia </a:t>
            </a:r>
            <a:r>
              <a:rPr lang="it-IT" sz="2000" dirty="0" err="1"/>
              <a:t>Astrophysics</a:t>
            </a:r>
            <a:r>
              <a:rPr lang="it-IT" sz="2000" dirty="0"/>
              <a:t> </a:t>
            </a:r>
            <a:r>
              <a:rPr lang="it-IT" sz="2000" dirty="0" err="1"/>
              <a:t>Laboratory</a:t>
            </a:r>
            <a:r>
              <a:rPr lang="it-IT" sz="2000" dirty="0"/>
              <a:t>, Columbia University, New York, USA </a:t>
            </a:r>
            <a:r>
              <a:rPr lang="it-IT" sz="2000" baseline="30000" dirty="0"/>
              <a:t>	</a:t>
            </a:r>
          </a:p>
          <a:p>
            <a:pPr algn="l"/>
            <a:endParaRPr lang="it-IT" sz="2000" baseline="30000" dirty="0"/>
          </a:p>
          <a:p>
            <a:endParaRPr lang="it-IT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3113098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F71437-31D8-20CE-E1FB-E0F909770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56" y="129154"/>
            <a:ext cx="10515600" cy="1325563"/>
          </a:xfrm>
        </p:spPr>
        <p:txBody>
          <a:bodyPr/>
          <a:lstStyle/>
          <a:p>
            <a:r>
              <a:rPr lang="it-IT" dirty="0">
                <a:solidFill>
                  <a:srgbClr val="0070C0"/>
                </a:solidFill>
              </a:rPr>
              <a:t>CS disruption – </a:t>
            </a:r>
            <a:r>
              <a:rPr lang="it-IT" dirty="0" err="1">
                <a:solidFill>
                  <a:srgbClr val="0070C0"/>
                </a:solidFill>
              </a:rPr>
              <a:t>Plasmoid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instability</a:t>
            </a:r>
            <a:r>
              <a:rPr lang="it-IT" dirty="0">
                <a:solidFill>
                  <a:srgbClr val="0070C0"/>
                </a:solidFill>
              </a:rPr>
              <a:t> (1)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8EBD4E1B-FA52-C2FC-3819-616256428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439" y="1690688"/>
            <a:ext cx="3908323" cy="3343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B25F43-B164-DA56-A149-73CBD8FCA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994" y="1373506"/>
            <a:ext cx="5608806" cy="429805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88B18B53-26F0-6813-2A0F-E3EC3323E1B8}"/>
              </a:ext>
            </a:extLst>
          </p:cNvPr>
          <p:cNvCxnSpPr/>
          <p:nvPr/>
        </p:nvCxnSpPr>
        <p:spPr>
          <a:xfrm>
            <a:off x="4468762" y="1690688"/>
            <a:ext cx="2138515" cy="683802"/>
          </a:xfrm>
          <a:prstGeom prst="straightConnector1">
            <a:avLst/>
          </a:prstGeom>
          <a:ln w="19050">
            <a:prstDash val="lg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4B9956A7-5AFA-FECC-A5B0-6B2A203694F9}"/>
              </a:ext>
            </a:extLst>
          </p:cNvPr>
          <p:cNvCxnSpPr/>
          <p:nvPr/>
        </p:nvCxnSpPr>
        <p:spPr>
          <a:xfrm flipV="1">
            <a:off x="4468762" y="4321277"/>
            <a:ext cx="2138515" cy="353962"/>
          </a:xfrm>
          <a:prstGeom prst="straightConnector1">
            <a:avLst/>
          </a:prstGeom>
          <a:ln w="19050"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80016C-93E9-30C2-8384-EEBAB8753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62" y="4436712"/>
            <a:ext cx="5006937" cy="2392743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993DE96D-81B8-EF79-FE28-41504F80BB72}"/>
              </a:ext>
            </a:extLst>
          </p:cNvPr>
          <p:cNvCxnSpPr/>
          <p:nvPr/>
        </p:nvCxnSpPr>
        <p:spPr>
          <a:xfrm flipH="1">
            <a:off x="1355271" y="2610461"/>
            <a:ext cx="146958" cy="1710816"/>
          </a:xfrm>
          <a:prstGeom prst="straightConnector1">
            <a:avLst/>
          </a:prstGeom>
          <a:ln w="19050"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694A197-C6D9-6F67-EA51-DA400BD09E3B}"/>
              </a:ext>
            </a:extLst>
          </p:cNvPr>
          <p:cNvSpPr txBox="1"/>
          <p:nvPr/>
        </p:nvSpPr>
        <p:spPr>
          <a:xfrm>
            <a:off x="5367902" y="5629121"/>
            <a:ext cx="6754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2400" b="0" i="0" u="none" strike="noStrike" baseline="0" dirty="0" err="1"/>
              <a:t>Magnetic</a:t>
            </a:r>
            <a:r>
              <a:rPr lang="it-IT" sz="2400" dirty="0"/>
              <a:t> </a:t>
            </a:r>
            <a:r>
              <a:rPr lang="en-US" sz="2400" b="0" i="0" u="none" strike="noStrike" baseline="0" dirty="0"/>
              <a:t>field larger than velocity inside the layer.</a:t>
            </a:r>
          </a:p>
          <a:p>
            <a:pPr algn="l"/>
            <a:r>
              <a:rPr lang="en-US" sz="2400" b="0" i="0" u="none" strike="noStrike" baseline="0" dirty="0"/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/>
              <a:t>KH stabilization and MR onset. </a:t>
            </a:r>
          </a:p>
        </p:txBody>
      </p:sp>
    </p:spTree>
    <p:extLst>
      <p:ext uri="{BB962C8B-B14F-4D97-AF65-F5344CB8AC3E}">
        <p14:creationId xmlns:p14="http://schemas.microsoft.com/office/powerpoint/2010/main" val="26633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891FEA-2522-D395-83A9-DA810DC52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0" y="-43090"/>
            <a:ext cx="10515600" cy="1325563"/>
          </a:xfrm>
        </p:spPr>
        <p:txBody>
          <a:bodyPr/>
          <a:lstStyle/>
          <a:p>
            <a:r>
              <a:rPr lang="it-IT" dirty="0">
                <a:solidFill>
                  <a:srgbClr val="0070C0"/>
                </a:solidFill>
              </a:rPr>
              <a:t>CS disruption – </a:t>
            </a:r>
            <a:r>
              <a:rPr lang="it-IT" dirty="0" err="1">
                <a:solidFill>
                  <a:srgbClr val="0070C0"/>
                </a:solidFill>
              </a:rPr>
              <a:t>Plasmoid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instability</a:t>
            </a:r>
            <a:r>
              <a:rPr lang="it-IT" dirty="0">
                <a:solidFill>
                  <a:srgbClr val="0070C0"/>
                </a:solidFill>
              </a:rPr>
              <a:t> (2)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61B7BDF4-23A5-0E8A-DAC5-8293A48AE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60" y="1026209"/>
            <a:ext cx="5086334" cy="38956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40812EA-039F-F3CF-10A6-73B8D4A78F52}"/>
              </a:ext>
            </a:extLst>
          </p:cNvPr>
          <p:cNvSpPr txBox="1"/>
          <p:nvPr/>
        </p:nvSpPr>
        <p:spPr>
          <a:xfrm>
            <a:off x="5340341" y="1053141"/>
            <a:ext cx="6892188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In the early stage of the  </a:t>
            </a:r>
            <a:r>
              <a:rPr lang="en-US" sz="2200" dirty="0" err="1"/>
              <a:t>plasmoid</a:t>
            </a:r>
            <a:r>
              <a:rPr lang="en-US" sz="2200" dirty="0"/>
              <a:t> instability, </a:t>
            </a:r>
            <a:r>
              <a:rPr lang="en-US" sz="2200" dirty="0">
                <a:solidFill>
                  <a:srgbClr val="FF0000"/>
                </a:solidFill>
              </a:rPr>
              <a:t>turbulence is confined  inside the magnetic  structures</a:t>
            </a:r>
            <a:r>
              <a:rPr lang="en-US" sz="2200" dirty="0"/>
              <a:t>. Typical feature of the laminar magnetic reconnection in low electron temperature, </a:t>
            </a:r>
            <a:r>
              <a:rPr lang="en-US" sz="2200" dirty="0" err="1"/>
              <a:t>collisionless</a:t>
            </a:r>
            <a:r>
              <a:rPr lang="en-US" sz="2200" dirty="0"/>
              <a:t> regimes 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DBEAEB5-3558-B1B7-E150-385214400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410" y="2745873"/>
            <a:ext cx="5020491" cy="39066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032857D-E1EA-9145-1D88-6690F6E79BB3}"/>
              </a:ext>
            </a:extLst>
          </p:cNvPr>
          <p:cNvSpPr txBox="1"/>
          <p:nvPr/>
        </p:nvSpPr>
        <p:spPr>
          <a:xfrm>
            <a:off x="0" y="4828757"/>
            <a:ext cx="908957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0000"/>
                </a:solidFill>
              </a:rPr>
              <a:t>C</a:t>
            </a:r>
            <a:r>
              <a:rPr lang="en-US" sz="2200" b="0" i="0" u="none" strike="noStrike" baseline="0" dirty="0" err="1">
                <a:solidFill>
                  <a:srgbClr val="FF0000"/>
                </a:solidFill>
              </a:rPr>
              <a:t>oalescence</a:t>
            </a:r>
            <a:r>
              <a:rPr lang="en-US" sz="2200" b="0" i="0" u="none" strike="noStrike" baseline="0" dirty="0">
                <a:solidFill>
                  <a:srgbClr val="FF0000"/>
                </a:solidFill>
              </a:rPr>
              <a:t> between the magnetic structures </a:t>
            </a:r>
            <a:r>
              <a:rPr lang="en-US" sz="2200" b="0" i="0" u="none" strike="noStrike" baseline="0" dirty="0"/>
              <a:t>that belong </a:t>
            </a:r>
          </a:p>
          <a:p>
            <a:pPr algn="l"/>
            <a:r>
              <a:rPr lang="en-US" sz="2200" dirty="0"/>
              <a:t>      </a:t>
            </a:r>
            <a:r>
              <a:rPr lang="en-US" sz="2200" b="0" i="0" u="none" strike="noStrike" baseline="0" dirty="0"/>
              <a:t>to the same island chain</a:t>
            </a:r>
            <a:r>
              <a:rPr lang="en-US" sz="2200" dirty="0"/>
              <a:t> results in </a:t>
            </a:r>
            <a:r>
              <a:rPr lang="en-US" sz="2200" b="0" i="0" u="none" strike="noStrike" baseline="0" dirty="0"/>
              <a:t>larger turbulent regions </a:t>
            </a:r>
          </a:p>
          <a:p>
            <a:pPr algn="l"/>
            <a:r>
              <a:rPr lang="en-US" sz="2200" dirty="0"/>
              <a:t>      </a:t>
            </a:r>
            <a:r>
              <a:rPr lang="en-US" sz="2200" b="0" i="0" u="none" strike="noStrike" baseline="0" dirty="0"/>
              <a:t>where the magnetic structures eventually disappear. </a:t>
            </a:r>
          </a:p>
          <a:p>
            <a:pPr algn="l"/>
            <a:endParaRPr lang="en-US" sz="2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0" i="0" u="none" strike="noStrike" baseline="0" dirty="0"/>
              <a:t>The magnetic connections between the nearby turbulent </a:t>
            </a:r>
          </a:p>
          <a:p>
            <a:pPr algn="l"/>
            <a:r>
              <a:rPr lang="en-US" sz="2200" dirty="0"/>
              <a:t>      </a:t>
            </a:r>
            <a:r>
              <a:rPr lang="en-US" sz="2200" b="0" i="0" u="none" strike="noStrike" baseline="0" dirty="0"/>
              <a:t>regions finally drive the appearance of macroscopic </a:t>
            </a:r>
            <a:r>
              <a:rPr lang="it-IT" sz="2200" b="0" i="0" u="none" strike="noStrike" baseline="0" dirty="0" err="1"/>
              <a:t>turbulent</a:t>
            </a:r>
            <a:r>
              <a:rPr lang="it-IT" sz="2200" b="0" i="0" u="none" strike="noStrike" baseline="0" dirty="0"/>
              <a:t> domains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370742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892C6B-3149-CDE8-7518-7E76CEE5E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0070C0"/>
                </a:solidFill>
                <a:latin typeface="+mn-lt"/>
              </a:rPr>
              <a:t>CS disruption. KH instability 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endParaRPr lang="it-IT" dirty="0">
              <a:latin typeface="+mn-l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48F22A6-757E-4C33-C104-B3BEC3D92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308" y="1032438"/>
            <a:ext cx="4053155" cy="3359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6224A0-B908-2100-A8BD-655778238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8" y="4560661"/>
            <a:ext cx="5176318" cy="2403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F09AC8-B588-0C5D-592B-B61520BE0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886" y="1070570"/>
            <a:ext cx="5608806" cy="429805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F1513646-903F-3BD2-CBC2-2FF593A824B8}"/>
              </a:ext>
            </a:extLst>
          </p:cNvPr>
          <p:cNvCxnSpPr/>
          <p:nvPr/>
        </p:nvCxnSpPr>
        <p:spPr>
          <a:xfrm>
            <a:off x="4637314" y="1095501"/>
            <a:ext cx="3526972" cy="814942"/>
          </a:xfrm>
          <a:prstGeom prst="straightConnector1">
            <a:avLst/>
          </a:prstGeom>
          <a:ln w="19050"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EA8890D0-8D8A-F0F4-B5C1-FB20C002FCC8}"/>
              </a:ext>
            </a:extLst>
          </p:cNvPr>
          <p:cNvCxnSpPr>
            <a:cxnSpLocks/>
          </p:cNvCxnSpPr>
          <p:nvPr/>
        </p:nvCxnSpPr>
        <p:spPr>
          <a:xfrm flipV="1">
            <a:off x="4637314" y="3429000"/>
            <a:ext cx="3526972" cy="705445"/>
          </a:xfrm>
          <a:prstGeom prst="straightConnector1">
            <a:avLst/>
          </a:prstGeom>
          <a:ln w="19050"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A1C76998-6232-13C6-0FEF-C2B96FCEDB96}"/>
              </a:ext>
            </a:extLst>
          </p:cNvPr>
          <p:cNvCxnSpPr/>
          <p:nvPr/>
        </p:nvCxnSpPr>
        <p:spPr>
          <a:xfrm flipH="1">
            <a:off x="1534886" y="3219596"/>
            <a:ext cx="489857" cy="1597333"/>
          </a:xfrm>
          <a:prstGeom prst="straightConnector1">
            <a:avLst/>
          </a:prstGeom>
          <a:ln w="19050"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8E797B0-252B-0E5C-F0BB-1A46E9DB3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286" y="1910443"/>
            <a:ext cx="1404257" cy="15185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4BCEAD8-302F-18BB-3703-45BCF294D270}"/>
              </a:ext>
            </a:extLst>
          </p:cNvPr>
          <p:cNvSpPr txBox="1"/>
          <p:nvPr/>
        </p:nvSpPr>
        <p:spPr>
          <a:xfrm>
            <a:off x="5527700" y="5259680"/>
            <a:ext cx="6321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2400" b="0" i="0" u="none" strike="noStrike" baseline="0" dirty="0" err="1"/>
              <a:t>Weak</a:t>
            </a:r>
            <a:r>
              <a:rPr lang="it-IT" sz="2400" b="0" i="0" u="none" strike="noStrike" baseline="0" dirty="0"/>
              <a:t> </a:t>
            </a:r>
            <a:r>
              <a:rPr lang="it-IT" sz="2400" b="0" i="0" u="none" strike="noStrike" baseline="0" dirty="0" err="1"/>
              <a:t>magnetic</a:t>
            </a:r>
            <a:r>
              <a:rPr lang="it-IT" sz="2400" b="0" i="0" u="none" strike="noStrike" baseline="0" dirty="0"/>
              <a:t> field in the </a:t>
            </a:r>
            <a:r>
              <a:rPr lang="it-IT" sz="2400" b="0" i="0" u="none" strike="noStrike" baseline="0" dirty="0" err="1"/>
              <a:t>region</a:t>
            </a:r>
            <a:r>
              <a:rPr lang="it-IT" sz="2400" b="0" i="0" u="none" strike="noStrike" baseline="0" dirty="0"/>
              <a:t> </a:t>
            </a:r>
            <a:r>
              <a:rPr lang="it-IT" sz="2400" b="0" i="0" u="none" strike="noStrike" baseline="0" dirty="0" err="1"/>
              <a:t>dominated</a:t>
            </a:r>
            <a:r>
              <a:rPr lang="it-IT" sz="2400" b="0" i="0" u="none" strike="noStrike" baseline="0" dirty="0"/>
              <a:t> by KH </a:t>
            </a:r>
            <a:endParaRPr lang="en-US" sz="2400" b="0" i="0" u="none" strike="noStrike" baseline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4408BAC-0D27-A602-2A8F-DFF4CB1B7D84}"/>
              </a:ext>
            </a:extLst>
          </p:cNvPr>
          <p:cNvSpPr txBox="1"/>
          <p:nvPr/>
        </p:nvSpPr>
        <p:spPr>
          <a:xfrm>
            <a:off x="5547367" y="6002009"/>
            <a:ext cx="6321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Large flow inside the CS prevents the MR onset</a:t>
            </a:r>
            <a:endParaRPr lang="en-US" sz="2400" b="0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71525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C98D1A-0C24-6FB3-A9BE-3600B8A64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76" y="99649"/>
            <a:ext cx="10515600" cy="1325563"/>
          </a:xfrm>
        </p:spPr>
        <p:txBody>
          <a:bodyPr/>
          <a:lstStyle/>
          <a:p>
            <a:r>
              <a:rPr lang="it-IT" dirty="0">
                <a:solidFill>
                  <a:srgbClr val="0070C0"/>
                </a:solidFill>
              </a:rPr>
              <a:t>Energy </a:t>
            </a:r>
            <a:r>
              <a:rPr lang="it-IT" dirty="0" err="1">
                <a:solidFill>
                  <a:srgbClr val="0070C0"/>
                </a:solidFill>
              </a:rPr>
              <a:t>spectra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380354-237D-E4FA-4164-6EF28FE79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44" y="1220939"/>
            <a:ext cx="10515600" cy="5392132"/>
          </a:xfrm>
        </p:spPr>
        <p:txBody>
          <a:bodyPr>
            <a:normAutofit/>
          </a:bodyPr>
          <a:lstStyle/>
          <a:p>
            <a:r>
              <a:rPr lang="it-IT" sz="2200" dirty="0" err="1">
                <a:solidFill>
                  <a:srgbClr val="FF0000"/>
                </a:solidFill>
              </a:rPr>
              <a:t>Magnetic</a:t>
            </a:r>
            <a:r>
              <a:rPr lang="it-IT" sz="2200" dirty="0">
                <a:solidFill>
                  <a:srgbClr val="FF0000"/>
                </a:solidFill>
              </a:rPr>
              <a:t> energy </a:t>
            </a:r>
            <a:r>
              <a:rPr lang="it-IT" sz="2200" dirty="0" err="1">
                <a:solidFill>
                  <a:srgbClr val="FF0000"/>
                </a:solidFill>
              </a:rPr>
              <a:t>spectrum</a:t>
            </a:r>
            <a:r>
              <a:rPr lang="it-IT" sz="2200" dirty="0">
                <a:solidFill>
                  <a:srgbClr val="FF0000"/>
                </a:solidFill>
              </a:rPr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four</a:t>
            </a:r>
            <a:r>
              <a:rPr lang="it-IT" sz="2200" dirty="0"/>
              <a:t> times, after the </a:t>
            </a:r>
          </a:p>
          <a:p>
            <a:pPr marL="0" indent="0">
              <a:buNone/>
            </a:pPr>
            <a:r>
              <a:rPr lang="it-IT" sz="2200" dirty="0"/>
              <a:t>    </a:t>
            </a:r>
            <a:r>
              <a:rPr lang="it-IT" sz="2200" dirty="0" err="1"/>
              <a:t>plasmoid</a:t>
            </a:r>
            <a:r>
              <a:rPr lang="it-IT" sz="2200" dirty="0"/>
              <a:t> </a:t>
            </a:r>
            <a:r>
              <a:rPr lang="it-IT" sz="2200" dirty="0" err="1"/>
              <a:t>formation</a:t>
            </a:r>
            <a:endParaRPr lang="it-IT" sz="2200" dirty="0"/>
          </a:p>
          <a:p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Change in the slope of the magnetic energy spectrum at </a:t>
            </a:r>
          </a:p>
          <a:p>
            <a:pPr marL="0" indent="0">
              <a:buNone/>
            </a:pPr>
            <a:r>
              <a:rPr lang="it-IT" altLang="it-IT" sz="2200" dirty="0">
                <a:solidFill>
                  <a:srgbClr val="C9211E"/>
                </a:solidFill>
                <a:cs typeface="DejaVu Sans" charset="0"/>
              </a:rPr>
              <a:t>    </a:t>
            </a:r>
            <a:r>
              <a:rPr lang="it-IT" altLang="it-IT" sz="2200" dirty="0" err="1">
                <a:solidFill>
                  <a:srgbClr val="C9211E"/>
                </a:solidFill>
                <a:cs typeface="DejaVu Sans" charset="0"/>
              </a:rPr>
              <a:t>kd</a:t>
            </a:r>
            <a:r>
              <a:rPr lang="it-IT" altLang="it-IT" sz="2200" baseline="-33000" dirty="0" err="1">
                <a:solidFill>
                  <a:srgbClr val="C9211E"/>
                </a:solidFill>
                <a:cs typeface="DejaVu Sans" charset="0"/>
              </a:rPr>
              <a:t>e</a:t>
            </a:r>
            <a:r>
              <a:rPr lang="it-IT" altLang="it-IT" sz="2200" dirty="0">
                <a:solidFill>
                  <a:srgbClr val="C9211E"/>
                </a:solidFill>
                <a:cs typeface="DejaVu Sans" charset="0"/>
              </a:rPr>
              <a:t> ∼ 0.1</a:t>
            </a:r>
            <a:r>
              <a:rPr lang="en-US" altLang="it-IT" sz="22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which corresponds to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plasmoids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  of size </a:t>
            </a:r>
            <a:r>
              <a:rPr lang="it-IT" altLang="it-IT" sz="2200" dirty="0">
                <a:solidFill>
                  <a:srgbClr val="3333FF"/>
                </a:solidFill>
                <a:cs typeface="DejaVu Sans" charset="0"/>
              </a:rPr>
              <a:t> </a:t>
            </a:r>
          </a:p>
          <a:p>
            <a:pPr marL="0" indent="0">
              <a:buNone/>
            </a:pPr>
            <a:r>
              <a:rPr lang="it-IT" altLang="it-IT" sz="2200" dirty="0">
                <a:solidFill>
                  <a:srgbClr val="C9211E"/>
                </a:solidFill>
                <a:cs typeface="DejaVu Sans" charset="0"/>
              </a:rPr>
              <a:t>    </a:t>
            </a:r>
            <a:r>
              <a:rPr lang="it-IT" altLang="it-IT" sz="2200" dirty="0" err="1">
                <a:solidFill>
                  <a:srgbClr val="C9211E"/>
                </a:solidFill>
                <a:cs typeface="DejaVu Sans" charset="0"/>
              </a:rPr>
              <a:t>w</a:t>
            </a:r>
            <a:r>
              <a:rPr lang="it-IT" altLang="it-IT" sz="2200" baseline="-33000" dirty="0" err="1">
                <a:solidFill>
                  <a:srgbClr val="C9211E"/>
                </a:solidFill>
                <a:cs typeface="DejaVu Sans" charset="0"/>
              </a:rPr>
              <a:t>pl</a:t>
            </a:r>
            <a:r>
              <a:rPr lang="it-IT" altLang="it-IT" sz="2200" dirty="0">
                <a:solidFill>
                  <a:srgbClr val="C9211E"/>
                </a:solidFill>
                <a:cs typeface="DejaVu Sans" charset="0"/>
              </a:rPr>
              <a:t> ∼ 0.1l</a:t>
            </a:r>
            <a:r>
              <a:rPr lang="it-IT" altLang="it-IT" sz="2200" baseline="-33000" dirty="0">
                <a:solidFill>
                  <a:srgbClr val="C9211E"/>
                </a:solidFill>
                <a:cs typeface="DejaVu Sans" charset="0"/>
              </a:rPr>
              <a:t>cs</a:t>
            </a:r>
            <a:r>
              <a:rPr lang="it-IT" altLang="it-IT" sz="2200" dirty="0">
                <a:solidFill>
                  <a:srgbClr val="C9211E"/>
                </a:solidFill>
                <a:cs typeface="DejaVu Sans" charset="0"/>
              </a:rPr>
              <a:t> ∼ 20d</a:t>
            </a:r>
            <a:r>
              <a:rPr lang="it-IT" altLang="it-IT" sz="2200" baseline="-25000" dirty="0">
                <a:solidFill>
                  <a:srgbClr val="C9211E"/>
                </a:solidFill>
                <a:cs typeface="DejaVu Sans" charset="0"/>
              </a:rPr>
              <a:t>e</a:t>
            </a:r>
          </a:p>
          <a:p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Smoother slopes than theoretical predictions </a:t>
            </a:r>
          </a:p>
          <a:p>
            <a:pPr defTabSz="4935709">
              <a:lnSpc>
                <a:spcPct val="100000"/>
              </a:lnSpc>
              <a:spcBef>
                <a:spcPts val="0"/>
              </a:spcBef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4935709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/>
              </a:rPr>
              <a:t>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/>
              </a:rPr>
              <a:t>he magnetic energy spectrum tends to flatten, consistently </a:t>
            </a:r>
          </a:p>
          <a:p>
            <a:pPr marL="0" indent="0" defTabSz="4935709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200" dirty="0">
                <a:solidFill>
                  <a:prstClr val="black"/>
                </a:solidFill>
                <a:cs typeface="Arial"/>
              </a:rPr>
              <a:t>   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/>
              </a:rPr>
              <a:t>with the observation that the fully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/>
              </a:rPr>
              <a:t>plasmoid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/>
              </a:rPr>
              <a:t> mediated regime </a:t>
            </a:r>
          </a:p>
          <a:p>
            <a:pPr marL="0" indent="0" defTabSz="4935709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/>
              </a:rPr>
              <a:t>    is somehow inhibited by the presence of a turbulence </a:t>
            </a:r>
          </a:p>
          <a:p>
            <a:pPr marL="0" indent="0" defTabSz="4935709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/>
              </a:rPr>
              <a:t>    dominated by the  KH instability</a:t>
            </a:r>
          </a:p>
          <a:p>
            <a:pPr marL="0" marR="0" lvl="0" indent="0" algn="l" defTabSz="493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93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85DB73-CA12-AC36-BE80-B7E08666C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517" y="130817"/>
            <a:ext cx="3967163" cy="37671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7AFD7D5-47A3-DCA7-856B-7DD0E2DD9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417" y="3035893"/>
            <a:ext cx="4005263" cy="37814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EA4DC74-14AD-3185-499D-8540B6A4F3F9}"/>
              </a:ext>
            </a:extLst>
          </p:cNvPr>
          <p:cNvSpPr txBox="1"/>
          <p:nvPr/>
        </p:nvSpPr>
        <p:spPr>
          <a:xfrm>
            <a:off x="93933" y="5542307"/>
            <a:ext cx="6507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ea typeface="Open Sans" panose="020B0606030504020204" pitchFamily="34" charset="0"/>
                <a:cs typeface="Open Sans" panose="020B0606030504020204" pitchFamily="34" charset="0"/>
              </a:rPr>
              <a:t>Kinetic spectrum decoupled from the magnetic one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ea typeface="Open Sans" panose="020B0606030504020204" pitchFamily="34" charset="0"/>
                <a:cs typeface="Open Sans" panose="020B0606030504020204" pitchFamily="34" charset="0"/>
              </a:rPr>
              <a:t>No evidence of exponential decay</a:t>
            </a:r>
          </a:p>
          <a:p>
            <a:endParaRPr lang="it-IT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979B94E-758D-92C8-FE16-26FB0375EC16}"/>
              </a:ext>
            </a:extLst>
          </p:cNvPr>
          <p:cNvCxnSpPr>
            <a:cxnSpLocks/>
          </p:cNvCxnSpPr>
          <p:nvPr/>
        </p:nvCxnSpPr>
        <p:spPr>
          <a:xfrm>
            <a:off x="10443844" y="-21001"/>
            <a:ext cx="0" cy="358059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07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1A55E2-AFD5-EDA2-8CFA-27D469A86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285" y="-109395"/>
            <a:ext cx="10515600" cy="1325563"/>
          </a:xfrm>
        </p:spPr>
        <p:txBody>
          <a:bodyPr/>
          <a:lstStyle/>
          <a:p>
            <a:r>
              <a:rPr lang="it-IT" dirty="0" err="1">
                <a:solidFill>
                  <a:srgbClr val="0070C0"/>
                </a:solidFill>
              </a:rPr>
              <a:t>Collisionless</a:t>
            </a:r>
            <a:r>
              <a:rPr lang="it-IT" dirty="0">
                <a:solidFill>
                  <a:srgbClr val="0070C0"/>
                </a:solidFill>
              </a:rPr>
              <a:t> vs resistive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314502-A177-8CD5-D001-27A9E8296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35" y="1203257"/>
            <a:ext cx="9274505" cy="37434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9DED99F5-0B73-04B9-C127-F01B78CB1615}"/>
                  </a:ext>
                </a:extLst>
              </p:cNvPr>
              <p:cNvSpPr txBox="1"/>
              <p:nvPr/>
            </p:nvSpPr>
            <p:spPr>
              <a:xfrm>
                <a:off x="2202873" y="833925"/>
                <a:ext cx="22433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=5∙</m:t>
                      </m:r>
                      <m:sSup>
                        <m:sSupPr>
                          <m:ctrlPr>
                            <a:rPr lang="it-IT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DED99F5-0B73-04B9-C127-F01B78CB1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873" y="833925"/>
                <a:ext cx="2243370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9A846FF0-B092-41D1-FAE7-30BA3D0C91F9}"/>
                  </a:ext>
                </a:extLst>
              </p:cNvPr>
              <p:cNvSpPr txBox="1"/>
              <p:nvPr/>
            </p:nvSpPr>
            <p:spPr>
              <a:xfrm>
                <a:off x="7206343" y="833925"/>
                <a:ext cx="22946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 </m:t>
                      </m:r>
                      <m:sSub>
                        <m:sSubPr>
                          <m:ctrlPr>
                            <a:rPr lang="it-IT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=5∙</m:t>
                      </m:r>
                      <m:sSup>
                        <m:sSupPr>
                          <m:ctrlPr>
                            <a:rPr lang="it-IT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846FF0-B092-41D1-FAE7-30BA3D0C9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343" y="833925"/>
                <a:ext cx="2294666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B04795F6-7EF6-77B0-2786-93695A0D8FC8}"/>
                  </a:ext>
                </a:extLst>
              </p:cNvPr>
              <p:cNvSpPr txBox="1"/>
              <p:nvPr/>
            </p:nvSpPr>
            <p:spPr>
              <a:xfrm>
                <a:off x="243444" y="4840789"/>
                <a:ext cx="12428723" cy="1785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200" dirty="0"/>
                  <a:t>Comparable </a:t>
                </a:r>
                <a:r>
                  <a:rPr lang="it-IT" sz="2200" dirty="0" err="1"/>
                  <a:t>behaviors</a:t>
                </a:r>
                <a:r>
                  <a:rPr lang="it-IT" sz="2200" dirty="0"/>
                  <a:t> in the </a:t>
                </a:r>
                <a:r>
                  <a:rPr lang="it-IT" sz="2200" dirty="0" err="1"/>
                  <a:t>inertial</a:t>
                </a:r>
                <a:r>
                  <a:rPr lang="it-IT" sz="2200" dirty="0"/>
                  <a:t> range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200" dirty="0" err="1"/>
                  <a:t>Earlier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onset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turbulence</a:t>
                </a:r>
                <a:r>
                  <a:rPr lang="it-IT" sz="2200" dirty="0"/>
                  <a:t> in the </a:t>
                </a:r>
                <a:r>
                  <a:rPr lang="it-IT" sz="2200" dirty="0" err="1"/>
                  <a:t>collisionless</a:t>
                </a:r>
                <a:r>
                  <a:rPr lang="it-IT" sz="2200" dirty="0"/>
                  <a:t> regime 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it-IT" sz="2200" dirty="0"/>
                  <a:t> </a:t>
                </a:r>
                <a:r>
                  <a:rPr lang="it-IT" sz="2200" dirty="0" err="1"/>
                  <a:t>stabilization</a:t>
                </a:r>
                <a:r>
                  <a:rPr lang="it-IT" sz="2200" dirty="0"/>
                  <a:t> of the Kelvin-Helmholtz </a:t>
                </a:r>
                <a:r>
                  <a:rPr lang="it-IT" sz="2200" dirty="0" err="1"/>
                  <a:t>instability</a:t>
                </a:r>
                <a:r>
                  <a:rPr lang="it-IT" sz="2200" dirty="0"/>
                  <a:t> due to </a:t>
                </a:r>
                <a:r>
                  <a:rPr lang="it-IT" sz="2200" dirty="0" err="1"/>
                  <a:t>dissipation</a:t>
                </a:r>
                <a:endParaRPr lang="it-IT" sz="2200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it-IT" sz="2200" dirty="0"/>
                  <a:t> </a:t>
                </a:r>
                <a:r>
                  <a:rPr lang="it-IT" sz="2200" dirty="0" err="1"/>
                  <a:t>faster</a:t>
                </a:r>
                <a:r>
                  <a:rPr lang="it-IT" sz="2200" dirty="0"/>
                  <a:t> </a:t>
                </a:r>
                <a:r>
                  <a:rPr lang="it-IT" sz="2200" dirty="0" err="1"/>
                  <a:t>growth</a:t>
                </a:r>
                <a:r>
                  <a:rPr lang="it-IT" sz="2200" dirty="0"/>
                  <a:t> of the </a:t>
                </a:r>
                <a:r>
                  <a:rPr lang="it-IT" sz="2200" dirty="0" err="1"/>
                  <a:t>plasmoid</a:t>
                </a:r>
                <a:r>
                  <a:rPr lang="it-IT" sz="2200" dirty="0"/>
                  <a:t> </a:t>
                </a:r>
                <a:r>
                  <a:rPr lang="it-IT" sz="2200" dirty="0" err="1"/>
                  <a:t>instability</a:t>
                </a:r>
                <a:r>
                  <a:rPr lang="it-IT" sz="2200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it-IT" sz="2200" dirty="0"/>
                  <a:t>, </a:t>
                </a:r>
                <a:r>
                  <a:rPr lang="it-IT" sz="2200" dirty="0" err="1"/>
                  <a:t>according</a:t>
                </a:r>
                <a:r>
                  <a:rPr lang="it-IT" sz="2200" dirty="0"/>
                  <a:t> with linear theory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200" dirty="0"/>
                  <a:t>Break-up of the </a:t>
                </a:r>
                <a:r>
                  <a:rPr lang="it-IT" sz="2200" dirty="0" err="1"/>
                  <a:t>magnetic</a:t>
                </a:r>
                <a:r>
                  <a:rPr lang="it-IT" sz="2200" dirty="0"/>
                  <a:t> and </a:t>
                </a:r>
                <a:r>
                  <a:rPr lang="it-IT" sz="2200" dirty="0" err="1"/>
                  <a:t>kinetic</a:t>
                </a:r>
                <a:r>
                  <a:rPr lang="it-IT" sz="2200" dirty="0"/>
                  <a:t> energy </a:t>
                </a:r>
                <a:r>
                  <a:rPr lang="it-IT" sz="2200" dirty="0" err="1"/>
                  <a:t>spectra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at</a:t>
                </a:r>
                <a:r>
                  <a:rPr lang="it-IT" sz="2200" dirty="0"/>
                  <a:t> a scale comparable with the </a:t>
                </a:r>
                <a:r>
                  <a:rPr lang="it-IT" sz="2200" dirty="0" err="1"/>
                  <a:t>collisionless</a:t>
                </a:r>
                <a:r>
                  <a:rPr lang="it-IT" sz="2200" dirty="0"/>
                  <a:t> case.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4795F6-7EF6-77B0-2786-93695A0D8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44" y="4840789"/>
                <a:ext cx="12428723" cy="1785104"/>
              </a:xfrm>
              <a:prstGeom prst="rect">
                <a:avLst/>
              </a:prstGeom>
              <a:blipFill>
                <a:blip r:embed="rId5"/>
                <a:stretch>
                  <a:fillRect l="-589" t="-2389" b="-6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0841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xmlns="" id="{0A7E9976-B7F0-B8C8-6C37-82CB8885936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03864"/>
                <a:ext cx="10515600" cy="1325563"/>
              </a:xfrm>
            </p:spPr>
            <p:txBody>
              <a:bodyPr/>
              <a:lstStyle/>
              <a:p>
                <a:r>
                  <a:rPr lang="it-IT" dirty="0">
                    <a:solidFill>
                      <a:srgbClr val="0070C0"/>
                    </a:solidFill>
                  </a:rPr>
                  <a:t>Electron temperature </a:t>
                </a:r>
                <a:r>
                  <a:rPr lang="it-IT" dirty="0" err="1">
                    <a:solidFill>
                      <a:srgbClr val="0070C0"/>
                    </a:solidFill>
                  </a:rPr>
                  <a:t>effect</a:t>
                </a:r>
                <a:r>
                  <a:rPr lang="it-IT" dirty="0">
                    <a:solidFill>
                      <a:srgbClr val="0070C0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𝜚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it-IT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>
                    <a:solidFill>
                      <a:srgbClr val="0070C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A7E9976-B7F0-B8C8-6C37-82CB888593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03864"/>
                <a:ext cx="10515600" cy="1325563"/>
              </a:xfrm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C03645FB-F471-C4BB-C246-BECE611646DF}"/>
                  </a:ext>
                </a:extLst>
              </p:cNvPr>
              <p:cNvSpPr txBox="1"/>
              <p:nvPr/>
            </p:nvSpPr>
            <p:spPr>
              <a:xfrm>
                <a:off x="-2357323" y="2017445"/>
                <a:ext cx="609872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it-IT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j-cs"/>
                            </a:rPr>
                            <m:t>𝜚</m:t>
                          </m:r>
                        </m:e>
                        <m:sub>
                          <m:r>
                            <a:rPr kumimoji="0" lang="it-IT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𝑠</m:t>
                          </m:r>
                        </m:sub>
                      </m:sSub>
                      <m:r>
                        <a:rPr lang="it-IT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j-cs"/>
                        </a:rPr>
                        <m:t>=</m:t>
                      </m:r>
                      <m:r>
                        <a:rPr lang="it-IT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j-cs"/>
                        </a:rPr>
                        <m:t>0</m:t>
                      </m: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3645FB-F471-C4BB-C246-BECE61164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57323" y="2017445"/>
                <a:ext cx="6098720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65EE70CA-BB37-FEAA-A93B-F7FDC96220C0}"/>
                  </a:ext>
                </a:extLst>
              </p:cNvPr>
              <p:cNvSpPr txBox="1"/>
              <p:nvPr/>
            </p:nvSpPr>
            <p:spPr>
              <a:xfrm>
                <a:off x="-2863509" y="4571084"/>
                <a:ext cx="711109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it-IT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j-cs"/>
                            </a:rPr>
                            <m:t>𝜚</m:t>
                          </m:r>
                        </m:e>
                        <m:sub>
                          <m:r>
                            <a:rPr kumimoji="0" lang="it-IT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𝑠</m:t>
                          </m:r>
                        </m:sub>
                      </m:sSub>
                      <m:r>
                        <a:rPr lang="it-IT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=</m:t>
                      </m:r>
                      <m:sSub>
                        <m:sSubPr>
                          <m:ctrlPr>
                            <a:rPr lang="it-IT" sz="32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lang="it-IT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𝑑</m:t>
                          </m:r>
                        </m:e>
                        <m:sub>
                          <m:r>
                            <a:rPr lang="it-IT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EE70CA-BB37-FEAA-A93B-F7FDC9622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63509" y="4571084"/>
                <a:ext cx="711109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D7D5436-02C6-AA77-48A8-59C95CCFA204}"/>
              </a:ext>
            </a:extLst>
          </p:cNvPr>
          <p:cNvSpPr txBox="1"/>
          <p:nvPr/>
        </p:nvSpPr>
        <p:spPr>
          <a:xfrm>
            <a:off x="3751203" y="123215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2D9689-2752-C3CF-8F0B-905DDC3A2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329" y="1514104"/>
            <a:ext cx="5450189" cy="4702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E6F955-0208-3FA5-8824-1468F1EAEDB4}"/>
              </a:ext>
            </a:extLst>
          </p:cNvPr>
          <p:cNvSpPr txBox="1"/>
          <p:nvPr/>
        </p:nvSpPr>
        <p:spPr>
          <a:xfrm>
            <a:off x="6592990" y="1814245"/>
            <a:ext cx="5463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B050"/>
                </a:solidFill>
              </a:rPr>
              <a:t>Stabilization</a:t>
            </a:r>
            <a:r>
              <a:rPr lang="it-IT" dirty="0"/>
              <a:t> of </a:t>
            </a:r>
            <a:r>
              <a:rPr lang="it-IT" dirty="0" err="1"/>
              <a:t>plasmoid</a:t>
            </a:r>
            <a:r>
              <a:rPr lang="it-IT" dirty="0"/>
              <a:t> </a:t>
            </a:r>
            <a:r>
              <a:rPr lang="it-IT" dirty="0" err="1"/>
              <a:t>instability</a:t>
            </a:r>
            <a:r>
              <a:rPr lang="it-IT" dirty="0"/>
              <a:t> for </a:t>
            </a:r>
            <a:r>
              <a:rPr lang="it-IT" dirty="0">
                <a:solidFill>
                  <a:srgbClr val="00B050"/>
                </a:solidFill>
              </a:rPr>
              <a:t>large </a:t>
            </a:r>
            <a:r>
              <a:rPr lang="it-IT" dirty="0" err="1">
                <a:solidFill>
                  <a:srgbClr val="00B050"/>
                </a:solidFill>
              </a:rPr>
              <a:t>wavelength</a:t>
            </a:r>
            <a:r>
              <a:rPr lang="it-IT" dirty="0">
                <a:solidFill>
                  <a:srgbClr val="00B050"/>
                </a:solidFill>
              </a:rPr>
              <a:t> </a:t>
            </a:r>
          </a:p>
          <a:p>
            <a:r>
              <a:rPr lang="it-IT" dirty="0" err="1">
                <a:solidFill>
                  <a:srgbClr val="00B050"/>
                </a:solidFill>
              </a:rPr>
              <a:t>modes</a:t>
            </a:r>
            <a:r>
              <a:rPr lang="it-IT" dirty="0"/>
              <a:t>                  in agreement with linear theory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D69F58DF-3FAD-B670-FB94-669712F86D34}"/>
                  </a:ext>
                </a:extLst>
              </p:cNvPr>
              <p:cNvSpPr txBox="1"/>
              <p:nvPr/>
            </p:nvSpPr>
            <p:spPr>
              <a:xfrm>
                <a:off x="7033453" y="2616283"/>
                <a:ext cx="53425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it-IT" sz="16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9F58DF-3FAD-B670-FB94-669712F86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453" y="2616283"/>
                <a:ext cx="534255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D7971D84-6E57-6238-767B-BE1CE275F8DC}"/>
                  </a:ext>
                </a:extLst>
              </p:cNvPr>
              <p:cNvSpPr txBox="1"/>
              <p:nvPr/>
            </p:nvSpPr>
            <p:spPr>
              <a:xfrm>
                <a:off x="8216974" y="5155859"/>
                <a:ext cx="73017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</m:t>
                      </m:r>
                      <m:r>
                        <a:rPr kumimoji="0" lang="it-IT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0" lang="it-IT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𝜹</m:t>
                      </m:r>
                    </m:oMath>
                  </m:oMathPara>
                </a14:m>
                <a:endParaRPr lang="it-IT" sz="16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7971D84-6E57-6238-767B-BE1CE275F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6974" y="5155859"/>
                <a:ext cx="730176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13D85C8C-C0C5-A61C-A0A4-7AA8D711685D}"/>
              </a:ext>
            </a:extLst>
          </p:cNvPr>
          <p:cNvCxnSpPr/>
          <p:nvPr/>
        </p:nvCxnSpPr>
        <p:spPr>
          <a:xfrm>
            <a:off x="7416049" y="2231843"/>
            <a:ext cx="750866" cy="786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7847342-6DD7-0858-A634-E2BC4AF287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3657" y="2681392"/>
            <a:ext cx="2690241" cy="2536889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xmlns="" id="{4B5D6318-FC1E-81FD-4D66-3A141FD2FF23}"/>
              </a:ext>
            </a:extLst>
          </p:cNvPr>
          <p:cNvSpPr/>
          <p:nvPr/>
        </p:nvSpPr>
        <p:spPr>
          <a:xfrm>
            <a:off x="8553012" y="2431894"/>
            <a:ext cx="972774" cy="2973463"/>
          </a:xfrm>
          <a:prstGeom prst="ellipse">
            <a:avLst/>
          </a:prstGeom>
          <a:noFill/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DF4B9129-DDCC-6023-670E-99EA90B6748E}"/>
              </a:ext>
            </a:extLst>
          </p:cNvPr>
          <p:cNvCxnSpPr>
            <a:cxnSpLocks/>
          </p:cNvCxnSpPr>
          <p:nvPr/>
        </p:nvCxnSpPr>
        <p:spPr>
          <a:xfrm>
            <a:off x="9310856" y="4054691"/>
            <a:ext cx="1101936" cy="685467"/>
          </a:xfrm>
          <a:prstGeom prst="straightConnector1">
            <a:avLst/>
          </a:prstGeom>
          <a:ln w="25400"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85F95BD-51DF-6EF2-8782-C708971F6957}"/>
              </a:ext>
            </a:extLst>
          </p:cNvPr>
          <p:cNvSpPr txBox="1"/>
          <p:nvPr/>
        </p:nvSpPr>
        <p:spPr>
          <a:xfrm>
            <a:off x="10001836" y="4743216"/>
            <a:ext cx="2174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plasmoid</a:t>
            </a:r>
            <a:r>
              <a:rPr lang="it-IT" dirty="0"/>
              <a:t> </a:t>
            </a:r>
            <a:r>
              <a:rPr lang="it-IT" dirty="0" err="1"/>
              <a:t>wavelength</a:t>
            </a:r>
            <a:endParaRPr lang="it-IT" dirty="0"/>
          </a:p>
          <a:p>
            <a:r>
              <a:rPr lang="it-IT" dirty="0"/>
              <a:t>range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6BA3C2DF-AC52-3FF7-F205-C9B775677E2E}"/>
                  </a:ext>
                </a:extLst>
              </p:cNvPr>
              <p:cNvSpPr txBox="1"/>
              <p:nvPr/>
            </p:nvSpPr>
            <p:spPr>
              <a:xfrm>
                <a:off x="9438702" y="2668145"/>
                <a:ext cx="1618456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it-IT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kumimoji="0" lang="it-IT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sz="16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kumimoji="0" lang="it-IT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0, </m:t>
                      </m:r>
                      <m:sSub>
                        <m:sSubPr>
                          <m:ctrlPr>
                            <a:rPr kumimoji="0" lang="it-IT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it-IT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𝜚</m:t>
                          </m:r>
                        </m:e>
                        <m:sub>
                          <m:r>
                            <a:rPr kumimoji="0" lang="it-IT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kumimoji="0" lang="it-IT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BA3C2DF-AC52-3FF7-F205-C9B775677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8702" y="2668145"/>
                <a:ext cx="1618456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F458C9FA-2699-F18B-ED46-0C5ED33734AE}"/>
                  </a:ext>
                </a:extLst>
              </p:cNvPr>
              <p:cNvSpPr txBox="1"/>
              <p:nvPr/>
            </p:nvSpPr>
            <p:spPr>
              <a:xfrm>
                <a:off x="9008331" y="3394106"/>
                <a:ext cx="13236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it-IT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kumimoji="0" lang="it-IT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kumimoji="0" lang="it-IT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kumimoji="0" lang="it-IT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0, </m:t>
                      </m:r>
                      <m:sSub>
                        <m:sSubPr>
                          <m:ctrlPr>
                            <a:rPr kumimoji="0" lang="it-IT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it-IT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𝜚</m:t>
                          </m:r>
                        </m:e>
                        <m:sub>
                          <m:r>
                            <a:rPr kumimoji="0" lang="it-IT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it-IT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kumimoji="0" lang="it-IT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58C9FA-2699-F18B-ED46-0C5ED3373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8331" y="3394106"/>
                <a:ext cx="1323631" cy="307777"/>
              </a:xfrm>
              <a:prstGeom prst="rect">
                <a:avLst/>
              </a:prstGeom>
              <a:blipFill>
                <a:blip r:embed="rId10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4D5FB57-8B92-ABC8-DE6C-FD6EE73DD8DE}"/>
              </a:ext>
            </a:extLst>
          </p:cNvPr>
          <p:cNvSpPr txBox="1"/>
          <p:nvPr/>
        </p:nvSpPr>
        <p:spPr>
          <a:xfrm>
            <a:off x="4213225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B31C9102-1EF7-B1EE-C545-9129C9F157A6}"/>
                  </a:ext>
                </a:extLst>
              </p:cNvPr>
              <p:cNvSpPr txBox="1"/>
              <p:nvPr/>
            </p:nvSpPr>
            <p:spPr>
              <a:xfrm>
                <a:off x="7300580" y="5653674"/>
                <a:ext cx="26257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it-IT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current</a:t>
                </a:r>
                <a:r>
                  <a:rPr lang="it-IT" dirty="0"/>
                  <a:t> </a:t>
                </a:r>
                <a:r>
                  <a:rPr lang="it-IT" dirty="0" err="1"/>
                  <a:t>sheet</a:t>
                </a:r>
                <a:r>
                  <a:rPr lang="it-IT" dirty="0"/>
                  <a:t> </a:t>
                </a:r>
                <a:r>
                  <a:rPr lang="it-IT" dirty="0" err="1"/>
                  <a:t>width</a:t>
                </a:r>
                <a:endParaRPr lang="it-IT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31C9102-1EF7-B1EE-C545-9129C9F15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0580" y="5653674"/>
                <a:ext cx="2625719" cy="369332"/>
              </a:xfrm>
              <a:prstGeom prst="rect">
                <a:avLst/>
              </a:prstGeom>
              <a:blipFill>
                <a:blip r:embed="rId11"/>
                <a:stretch>
                  <a:fillRect t="-8197" r="-1395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414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7" grpId="0" animBg="1"/>
      <p:bldP spid="37" grpId="0"/>
      <p:bldP spid="38" grpId="0"/>
      <p:bldP spid="39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xmlns="" id="{0A7E9976-B7F0-B8C8-6C37-82CB8885936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03864"/>
                <a:ext cx="10515600" cy="1325563"/>
              </a:xfrm>
            </p:spPr>
            <p:txBody>
              <a:bodyPr/>
              <a:lstStyle/>
              <a:p>
                <a:r>
                  <a:rPr lang="it-IT" dirty="0">
                    <a:solidFill>
                      <a:srgbClr val="0070C0"/>
                    </a:solidFill>
                  </a:rPr>
                  <a:t>Electron temperature </a:t>
                </a:r>
                <a:r>
                  <a:rPr lang="it-IT" dirty="0" err="1">
                    <a:solidFill>
                      <a:srgbClr val="0070C0"/>
                    </a:solidFill>
                  </a:rPr>
                  <a:t>effect</a:t>
                </a:r>
                <a:r>
                  <a:rPr lang="it-IT" dirty="0">
                    <a:solidFill>
                      <a:srgbClr val="0070C0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𝜚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it-IT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>
                    <a:solidFill>
                      <a:srgbClr val="0070C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A7E9976-B7F0-B8C8-6C37-82CB888593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03864"/>
                <a:ext cx="10515600" cy="1325563"/>
              </a:xfrm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C03645FB-F471-C4BB-C246-BECE611646DF}"/>
                  </a:ext>
                </a:extLst>
              </p:cNvPr>
              <p:cNvSpPr txBox="1"/>
              <p:nvPr/>
            </p:nvSpPr>
            <p:spPr>
              <a:xfrm>
                <a:off x="-2211160" y="1168976"/>
                <a:ext cx="609872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it-IT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j-cs"/>
                            </a:rPr>
                            <m:t>𝜚</m:t>
                          </m:r>
                        </m:e>
                        <m:sub>
                          <m:r>
                            <a:rPr kumimoji="0" lang="it-IT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𝑠</m:t>
                          </m:r>
                        </m:sub>
                      </m:sSub>
                      <m:r>
                        <a:rPr lang="it-IT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j-cs"/>
                        </a:rPr>
                        <m:t>&gt;</m:t>
                      </m:r>
                      <m:sSub>
                        <m:sSubPr>
                          <m:ctrlPr>
                            <a:rPr lang="it-IT" sz="32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  <a:cs typeface="+mj-cs"/>
                            </a:rPr>
                          </m:ctrlPr>
                        </m:sSubPr>
                        <m:e>
                          <m:r>
                            <a:rPr lang="it-IT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j-cs"/>
                            </a:rPr>
                            <m:t>𝑑</m:t>
                          </m:r>
                        </m:e>
                        <m:sub>
                          <m:r>
                            <a:rPr lang="it-IT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j-cs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3645FB-F471-C4BB-C246-BECE61164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11160" y="1168976"/>
                <a:ext cx="6098720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33E1D8-5D7E-140E-A022-D4CA71297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3" y="1903141"/>
            <a:ext cx="3258005" cy="271500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9E00A7C-069E-B612-97B6-2EF482A80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602" y="2278647"/>
            <a:ext cx="11596498" cy="4906152"/>
          </a:xfrm>
        </p:spPr>
        <p:txBody>
          <a:bodyPr>
            <a:normAutofit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r>
              <a:rPr lang="it-IT" sz="2400" dirty="0" err="1"/>
              <a:t>Current</a:t>
            </a:r>
            <a:r>
              <a:rPr lang="it-IT" sz="2400" dirty="0"/>
              <a:t> </a:t>
            </a:r>
            <a:r>
              <a:rPr lang="it-IT" sz="2400" dirty="0" err="1"/>
              <a:t>layers</a:t>
            </a:r>
            <a:r>
              <a:rPr lang="it-IT" sz="2400" dirty="0"/>
              <a:t> with a </a:t>
            </a:r>
            <a:r>
              <a:rPr lang="it-IT" sz="2400" dirty="0">
                <a:solidFill>
                  <a:srgbClr val="00B050"/>
                </a:solidFill>
              </a:rPr>
              <a:t>cross-</a:t>
            </a:r>
            <a:r>
              <a:rPr lang="it-IT" sz="2400" dirty="0" err="1">
                <a:solidFill>
                  <a:srgbClr val="00B050"/>
                </a:solidFill>
              </a:rPr>
              <a:t>shape</a:t>
            </a:r>
            <a:r>
              <a:rPr lang="it-IT" sz="2400" dirty="0">
                <a:solidFill>
                  <a:srgbClr val="00B050"/>
                </a:solidFill>
              </a:rPr>
              <a:t> </a:t>
            </a:r>
            <a:r>
              <a:rPr lang="it-IT" sz="2400" dirty="0" err="1">
                <a:solidFill>
                  <a:srgbClr val="00B050"/>
                </a:solidFill>
              </a:rPr>
              <a:t>structure</a:t>
            </a:r>
            <a:r>
              <a:rPr lang="it-IT" sz="2400" dirty="0"/>
              <a:t>             flow and </a:t>
            </a:r>
            <a:r>
              <a:rPr lang="it-IT" sz="2400" dirty="0" err="1"/>
              <a:t>magnetic</a:t>
            </a:r>
            <a:r>
              <a:rPr lang="it-IT" sz="2400" dirty="0"/>
              <a:t> field are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aligned</a:t>
            </a: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r>
              <a:rPr lang="it-IT" sz="2400" dirty="0" err="1">
                <a:solidFill>
                  <a:srgbClr val="00B050"/>
                </a:solidFill>
              </a:rPr>
              <a:t>Larger</a:t>
            </a:r>
            <a:r>
              <a:rPr lang="it-IT" sz="2400" dirty="0">
                <a:solidFill>
                  <a:srgbClr val="00B050"/>
                </a:solidFill>
              </a:rPr>
              <a:t> </a:t>
            </a:r>
            <a:r>
              <a:rPr lang="it-IT" sz="2400" dirty="0" err="1">
                <a:solidFill>
                  <a:srgbClr val="00B050"/>
                </a:solidFill>
              </a:rPr>
              <a:t>fluid</a:t>
            </a:r>
            <a:r>
              <a:rPr lang="it-IT" sz="2400" dirty="0">
                <a:solidFill>
                  <a:srgbClr val="00B050"/>
                </a:solidFill>
              </a:rPr>
              <a:t> </a:t>
            </a:r>
            <a:r>
              <a:rPr lang="it-IT" sz="2400" dirty="0" err="1">
                <a:solidFill>
                  <a:srgbClr val="00B050"/>
                </a:solidFill>
              </a:rPr>
              <a:t>scales</a:t>
            </a:r>
            <a:r>
              <a:rPr lang="it-IT" sz="2400" dirty="0">
                <a:solidFill>
                  <a:srgbClr val="00B050"/>
                </a:solidFill>
              </a:rPr>
              <a:t> </a:t>
            </a:r>
            <a:r>
              <a:rPr lang="it-IT" sz="2400" dirty="0" err="1"/>
              <a:t>generated</a:t>
            </a:r>
            <a:r>
              <a:rPr lang="it-IT" sz="2400" dirty="0"/>
              <a:t> by KH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C6D6462-B313-85ED-89F0-51B25092B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01" y="1871204"/>
            <a:ext cx="3258005" cy="2715004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6D84BDF4-3F19-BE22-6AC0-ADB2E9CAEF3E}"/>
              </a:ext>
            </a:extLst>
          </p:cNvPr>
          <p:cNvCxnSpPr/>
          <p:nvPr/>
        </p:nvCxnSpPr>
        <p:spPr>
          <a:xfrm>
            <a:off x="5890985" y="5042873"/>
            <a:ext cx="587829" cy="0"/>
          </a:xfrm>
          <a:prstGeom prst="straightConnector1">
            <a:avLst/>
          </a:prstGeom>
          <a:ln w="508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44A3FA5-81C6-A768-04FA-51A4DD962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777" y="1494326"/>
            <a:ext cx="5584420" cy="4999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9F2C6E1-544F-B123-3963-48ECE45CD285}"/>
              </a:ext>
            </a:extLst>
          </p:cNvPr>
          <p:cNvSpPr txBox="1"/>
          <p:nvPr/>
        </p:nvSpPr>
        <p:spPr>
          <a:xfrm>
            <a:off x="4657908" y="1307498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time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A881B2BC-58E0-43E6-0556-662E879800D8}"/>
              </a:ext>
            </a:extLst>
          </p:cNvPr>
          <p:cNvSpPr/>
          <p:nvPr/>
        </p:nvSpPr>
        <p:spPr>
          <a:xfrm rot="20389113">
            <a:off x="514814" y="2217919"/>
            <a:ext cx="704533" cy="1852551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24A791-20E9-723F-B508-DA0BE079E5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0454" y="2033954"/>
            <a:ext cx="1983391" cy="2410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1B7968-C180-7C17-4D5E-1000D33C54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2720" y="1871391"/>
            <a:ext cx="3278298" cy="273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364E79D-ADB0-C3BA-A4C8-2BB2424A85D5}"/>
              </a:ext>
            </a:extLst>
          </p:cNvPr>
          <p:cNvSpPr/>
          <p:nvPr/>
        </p:nvSpPr>
        <p:spPr>
          <a:xfrm>
            <a:off x="7940575" y="3351113"/>
            <a:ext cx="693019" cy="822960"/>
          </a:xfrm>
          <a:prstGeom prst="rect">
            <a:avLst/>
          </a:prstGeom>
          <a:noFill/>
          <a:ln w="254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7A2B0C2C-A4A9-7E25-D7B8-51E6AF7D2C68}"/>
              </a:ext>
            </a:extLst>
          </p:cNvPr>
          <p:cNvCxnSpPr>
            <a:cxnSpLocks/>
          </p:cNvCxnSpPr>
          <p:nvPr/>
        </p:nvCxnSpPr>
        <p:spPr>
          <a:xfrm flipV="1">
            <a:off x="8633594" y="2074170"/>
            <a:ext cx="1164456" cy="1276943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5D4562C7-DA0D-FD87-2063-FD5C202FF7C4}"/>
              </a:ext>
            </a:extLst>
          </p:cNvPr>
          <p:cNvCxnSpPr>
            <a:cxnSpLocks/>
          </p:cNvCxnSpPr>
          <p:nvPr/>
        </p:nvCxnSpPr>
        <p:spPr>
          <a:xfrm>
            <a:off x="8685998" y="4174073"/>
            <a:ext cx="1164456" cy="270754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74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xmlns="" id="{0A7E9976-B7F0-B8C8-6C37-82CB8885936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03864"/>
                <a:ext cx="10515600" cy="1325563"/>
              </a:xfrm>
            </p:spPr>
            <p:txBody>
              <a:bodyPr/>
              <a:lstStyle/>
              <a:p>
                <a:r>
                  <a:rPr lang="it-IT" dirty="0">
                    <a:solidFill>
                      <a:srgbClr val="0070C0"/>
                    </a:solidFill>
                  </a:rPr>
                  <a:t>Electron temperature </a:t>
                </a:r>
                <a:r>
                  <a:rPr lang="it-IT" dirty="0" err="1">
                    <a:solidFill>
                      <a:srgbClr val="0070C0"/>
                    </a:solidFill>
                  </a:rPr>
                  <a:t>effect</a:t>
                </a:r>
                <a:r>
                  <a:rPr lang="it-IT" dirty="0">
                    <a:solidFill>
                      <a:srgbClr val="0070C0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𝜚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it-IT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>
                    <a:solidFill>
                      <a:srgbClr val="0070C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A7E9976-B7F0-B8C8-6C37-82CB888593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03864"/>
                <a:ext cx="10515600" cy="1325563"/>
              </a:xfrm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C03645FB-F471-C4BB-C246-BECE611646DF}"/>
                  </a:ext>
                </a:extLst>
              </p:cNvPr>
              <p:cNvSpPr txBox="1"/>
              <p:nvPr/>
            </p:nvSpPr>
            <p:spPr>
              <a:xfrm>
                <a:off x="-2211160" y="1168976"/>
                <a:ext cx="609872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it-IT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j-cs"/>
                            </a:rPr>
                            <m:t>𝜚</m:t>
                          </m:r>
                        </m:e>
                        <m:sub>
                          <m:r>
                            <a:rPr kumimoji="0" lang="it-IT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𝑠</m:t>
                          </m:r>
                        </m:sub>
                      </m:sSub>
                      <m:r>
                        <a:rPr lang="it-IT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j-cs"/>
                        </a:rPr>
                        <m:t>&gt;</m:t>
                      </m:r>
                      <m:sSub>
                        <m:sSubPr>
                          <m:ctrlPr>
                            <a:rPr lang="it-IT" sz="32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  <a:cs typeface="+mj-cs"/>
                            </a:rPr>
                          </m:ctrlPr>
                        </m:sSubPr>
                        <m:e>
                          <m:r>
                            <a:rPr lang="it-IT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j-cs"/>
                            </a:rPr>
                            <m:t>𝑑</m:t>
                          </m:r>
                        </m:e>
                        <m:sub>
                          <m:r>
                            <a:rPr lang="it-IT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j-cs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3645FB-F471-C4BB-C246-BECE61164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11160" y="1168976"/>
                <a:ext cx="6098720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xmlns="" id="{E9E00A7C-069E-B612-97B6-2EF482A80D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0102" y="1958638"/>
                <a:ext cx="11281678" cy="4906152"/>
              </a:xfrm>
            </p:spPr>
            <p:txBody>
              <a:bodyPr>
                <a:normAutofit/>
              </a:bodyPr>
              <a:lstStyle/>
              <a:p>
                <a:endParaRPr lang="it-IT" dirty="0"/>
              </a:p>
              <a:p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  <a:p>
                <a:r>
                  <a:rPr lang="it-IT" sz="2400" dirty="0"/>
                  <a:t>In </a:t>
                </a:r>
                <a:r>
                  <a:rPr lang="it-IT" sz="2400" dirty="0" err="1"/>
                  <a:t>this</a:t>
                </a:r>
                <a:r>
                  <a:rPr lang="it-IT" sz="2400" dirty="0"/>
                  <a:t> regime </a:t>
                </a:r>
                <a:r>
                  <a:rPr lang="it-IT" sz="2400" dirty="0">
                    <a:solidFill>
                      <a:srgbClr val="00B050"/>
                    </a:solidFill>
                  </a:rPr>
                  <a:t>MR </a:t>
                </a:r>
                <a:r>
                  <a:rPr lang="it-IT" sz="2400" dirty="0" err="1">
                    <a:solidFill>
                      <a:srgbClr val="00B050"/>
                    </a:solidFill>
                  </a:rPr>
                  <a:t>does</a:t>
                </a:r>
                <a:r>
                  <a:rPr lang="it-IT" sz="2400" dirty="0">
                    <a:solidFill>
                      <a:srgbClr val="00B050"/>
                    </a:solidFill>
                  </a:rPr>
                  <a:t> </a:t>
                </a:r>
                <a:r>
                  <a:rPr lang="it-IT" sz="2400" dirty="0" err="1">
                    <a:solidFill>
                      <a:srgbClr val="00B050"/>
                    </a:solidFill>
                  </a:rPr>
                  <a:t>not</a:t>
                </a:r>
                <a:r>
                  <a:rPr lang="it-IT" sz="2400" dirty="0">
                    <a:solidFill>
                      <a:srgbClr val="00B050"/>
                    </a:solidFill>
                  </a:rPr>
                  <a:t> </a:t>
                </a:r>
                <a:r>
                  <a:rPr lang="it-IT" sz="2400" dirty="0" err="1">
                    <a:solidFill>
                      <a:srgbClr val="00B050"/>
                    </a:solidFill>
                  </a:rPr>
                  <a:t>affect</a:t>
                </a:r>
                <a:r>
                  <a:rPr lang="it-IT" sz="2400" dirty="0">
                    <a:solidFill>
                      <a:srgbClr val="00B050"/>
                    </a:solidFill>
                  </a:rPr>
                  <a:t> the energy transfert </a:t>
                </a:r>
                <a:r>
                  <a:rPr lang="it-IT" sz="2400" dirty="0" err="1"/>
                  <a:t>across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scales</a:t>
                </a:r>
                <a:endParaRPr lang="it-IT" sz="2400" dirty="0"/>
              </a:p>
              <a:p>
                <a:r>
                  <a:rPr lang="it-IT" sz="2400" dirty="0"/>
                  <a:t>Electron temperature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responsible</a:t>
                </a:r>
                <a:r>
                  <a:rPr lang="it-IT" sz="2400" dirty="0"/>
                  <a:t> for the </a:t>
                </a:r>
                <a:r>
                  <a:rPr lang="it-IT" sz="2400" dirty="0">
                    <a:solidFill>
                      <a:srgbClr val="FF0000"/>
                    </a:solidFill>
                  </a:rPr>
                  <a:t>breakup of the </a:t>
                </a:r>
                <a:r>
                  <a:rPr lang="it-IT" sz="2400" dirty="0" err="1">
                    <a:solidFill>
                      <a:srgbClr val="FF0000"/>
                    </a:solidFill>
                  </a:rPr>
                  <a:t>turbulent</a:t>
                </a:r>
                <a:r>
                  <a:rPr lang="it-IT" sz="2400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dirty="0" err="1">
                    <a:solidFill>
                      <a:srgbClr val="FF0000"/>
                    </a:solidFill>
                  </a:rPr>
                  <a:t>kinetic</a:t>
                </a:r>
                <a:r>
                  <a:rPr lang="it-IT" sz="2400" dirty="0">
                    <a:solidFill>
                      <a:srgbClr val="FF0000"/>
                    </a:solidFill>
                  </a:rPr>
                  <a:t> energy </a:t>
                </a:r>
                <a:r>
                  <a:rPr lang="it-IT" sz="2400" dirty="0" err="1">
                    <a:solidFill>
                      <a:srgbClr val="FF0000"/>
                    </a:solidFill>
                  </a:rPr>
                  <a:t>spectrum</a:t>
                </a:r>
                <a:r>
                  <a:rPr lang="it-IT" sz="2400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dirty="0" err="1">
                    <a:solidFill>
                      <a:srgbClr val="FF0000"/>
                    </a:solidFill>
                  </a:rPr>
                  <a:t>at</a:t>
                </a:r>
                <a:r>
                  <a:rPr lang="it-IT" sz="24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sSub>
                      <m:sSubPr>
                        <m:ctrlP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0.3</m:t>
                    </m:r>
                  </m:oMath>
                </a14:m>
                <a:endParaRPr lang="it-IT" sz="2400" dirty="0"/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9E00A7C-069E-B612-97B6-2EF482A80D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0102" y="1958638"/>
                <a:ext cx="11281678" cy="4906152"/>
              </a:xfrm>
              <a:blipFill>
                <a:blip r:embed="rId4"/>
                <a:stretch>
                  <a:fillRect l="-756" b="-3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E01D2C-7211-E654-BB58-4153A33AB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03" y="1465632"/>
            <a:ext cx="4572638" cy="3810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8D7B7A-2FAC-1127-7BCB-92DF5DC119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43" y="1444192"/>
            <a:ext cx="4572638" cy="381053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3EDB7CC-D36A-3DD8-6A4E-55366B687CB4}"/>
              </a:ext>
            </a:extLst>
          </p:cNvPr>
          <p:cNvCxnSpPr/>
          <p:nvPr/>
        </p:nvCxnSpPr>
        <p:spPr>
          <a:xfrm>
            <a:off x="8422105" y="1886779"/>
            <a:ext cx="0" cy="2877727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77EA17-5833-E33F-FA68-475C2DEA3A74}"/>
              </a:ext>
            </a:extLst>
          </p:cNvPr>
          <p:cNvSpPr txBox="1"/>
          <p:nvPr/>
        </p:nvSpPr>
        <p:spPr>
          <a:xfrm>
            <a:off x="3471149" y="1931409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-1.5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6E5A26-171A-C198-8507-83B59CEB3AB2}"/>
              </a:ext>
            </a:extLst>
          </p:cNvPr>
          <p:cNvSpPr txBox="1"/>
          <p:nvPr/>
        </p:nvSpPr>
        <p:spPr>
          <a:xfrm>
            <a:off x="7588602" y="1952673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-1.5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8686479-65CF-8CEF-F364-0C2FE9D72CE8}"/>
              </a:ext>
            </a:extLst>
          </p:cNvPr>
          <p:cNvSpPr txBox="1"/>
          <p:nvPr/>
        </p:nvSpPr>
        <p:spPr>
          <a:xfrm>
            <a:off x="4754197" y="263719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-3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62FF61E-8E4B-6C50-B39D-14B1E92DB0E9}"/>
              </a:ext>
            </a:extLst>
          </p:cNvPr>
          <p:cNvSpPr txBox="1"/>
          <p:nvPr/>
        </p:nvSpPr>
        <p:spPr>
          <a:xfrm>
            <a:off x="9042775" y="2847563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3736850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B308A4-235F-5294-4360-B73C8D9A4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rgbClr val="0070C0"/>
                </a:solidFill>
              </a:rPr>
              <a:t>Conclusions</a:t>
            </a:r>
            <a:endParaRPr lang="it-IT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7D9CB14A-0AD3-B2C5-DC00-9A4FF839D8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just">
                  <a:lnSpc>
                    <a:spcPct val="100000"/>
                  </a:lnSpc>
                </a:pPr>
                <a:r>
                  <a:rPr lang="en-US" altLang="it-IT" sz="2400" dirty="0">
                    <a:solidFill>
                      <a:schemeClr val="tx1"/>
                    </a:solidFill>
                    <a:cs typeface="DejaVu Sans" charset="0"/>
                  </a:rPr>
                  <a:t>We addressed the problem of turbulent cascade in the </a:t>
                </a:r>
                <a:r>
                  <a:rPr lang="en-US" altLang="it-IT" sz="2400" dirty="0" err="1">
                    <a:solidFill>
                      <a:schemeClr val="tx1"/>
                    </a:solidFill>
                    <a:cs typeface="DejaVu Sans" charset="0"/>
                  </a:rPr>
                  <a:t>collisionless</a:t>
                </a:r>
                <a:r>
                  <a:rPr lang="en-US" altLang="it-IT" sz="2400" dirty="0">
                    <a:solidFill>
                      <a:schemeClr val="tx1"/>
                    </a:solidFill>
                    <a:cs typeface="DejaVu Sans" charset="0"/>
                  </a:rPr>
                  <a:t> regime focusing on the interaction between the magnetic and fluid instabilities</a:t>
                </a:r>
              </a:p>
              <a:p>
                <a:pPr algn="just">
                  <a:lnSpc>
                    <a:spcPct val="100000"/>
                  </a:lnSpc>
                </a:pPr>
                <a:r>
                  <a:rPr lang="en-US" altLang="it-IT" sz="2400" dirty="0">
                    <a:solidFill>
                      <a:schemeClr val="tx1"/>
                    </a:solidFill>
                    <a:cs typeface="DejaVu Sans" charset="0"/>
                  </a:rPr>
                  <a:t>In cold electron plasmas: </a:t>
                </a:r>
              </a:p>
              <a:p>
                <a:pPr lvl="1" algn="just">
                  <a:lnSpc>
                    <a:spcPct val="10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it-IT" dirty="0" err="1">
                    <a:solidFill>
                      <a:schemeClr val="tx1"/>
                    </a:solidFill>
                    <a:cs typeface="DejaVu Sans" charset="0"/>
                  </a:rPr>
                  <a:t>plasmoid</a:t>
                </a:r>
                <a:r>
                  <a:rPr lang="en-US" altLang="it-IT" dirty="0">
                    <a:solidFill>
                      <a:schemeClr val="tx1"/>
                    </a:solidFill>
                    <a:cs typeface="DejaVu Sans" charset="0"/>
                  </a:rPr>
                  <a:t> instability causes the steepening of the magnetic energy spectrum for the range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DejaVu Sans" charset="0"/>
                      </a:rPr>
                      <m:t>𝑘</m:t>
                    </m:r>
                    <m:r>
                      <a:rPr lang="it-IT" alt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DejaVu Sans" charset="0"/>
                      </a:rPr>
                      <m:t>&gt;</m:t>
                    </m:r>
                    <m:f>
                      <m:fPr>
                        <m:type m:val="lin"/>
                        <m:ctrlPr>
                          <a:rPr lang="it-IT" altLang="it-IT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alt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0.1</m:t>
                        </m:r>
                      </m:num>
                      <m:den>
                        <m:sSub>
                          <m:sSubPr>
                            <m:ctrlPr>
                              <a:rPr lang="it-IT" altLang="it-IT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alt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it-IT" alt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</m:oMath>
                </a14:m>
                <a:endParaRPr lang="en-US" altLang="it-IT" dirty="0">
                  <a:solidFill>
                    <a:schemeClr val="tx1"/>
                  </a:solidFill>
                  <a:cs typeface="DejaVu Sans" charset="0"/>
                </a:endParaRPr>
              </a:p>
              <a:p>
                <a:pPr lvl="1" algn="just">
                  <a:lnSpc>
                    <a:spcPct val="10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it-IT" dirty="0">
                    <a:solidFill>
                      <a:schemeClr val="tx1"/>
                    </a:solidFill>
                    <a:cs typeface="DejaVu Sans" charset="0"/>
                  </a:rPr>
                  <a:t> </a:t>
                </a:r>
                <a:r>
                  <a:rPr lang="en-US" altLang="it-IT" dirty="0" err="1">
                    <a:solidFill>
                      <a:schemeClr val="tx1"/>
                    </a:solidFill>
                    <a:cs typeface="DejaVu Sans" charset="0"/>
                  </a:rPr>
                  <a:t>plasmoid</a:t>
                </a:r>
                <a:r>
                  <a:rPr lang="en-US" altLang="it-IT" dirty="0">
                    <a:solidFill>
                      <a:schemeClr val="tx1"/>
                    </a:solidFill>
                    <a:cs typeface="DejaVu Sans" charset="0"/>
                  </a:rPr>
                  <a:t> instability is enhanced by the presence of sheared flows</a:t>
                </a:r>
              </a:p>
              <a:p>
                <a:pPr algn="just">
                  <a:lnSpc>
                    <a:spcPct val="100000"/>
                  </a:lnSpc>
                </a:pPr>
                <a:r>
                  <a:rPr lang="en-US" altLang="it-IT" sz="2400" dirty="0">
                    <a:solidFill>
                      <a:schemeClr val="tx1"/>
                    </a:solidFill>
                    <a:cs typeface="DejaVu Sans" charset="0"/>
                  </a:rPr>
                  <a:t>In hot electron plasmas: </a:t>
                </a:r>
              </a:p>
              <a:p>
                <a:pPr algn="just">
                  <a:lnSpc>
                    <a:spcPct val="10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it-IT" sz="2400" dirty="0">
                    <a:solidFill>
                      <a:schemeClr val="tx1"/>
                    </a:solidFill>
                    <a:cs typeface="DejaVu Sans" charset="0"/>
                  </a:rPr>
                  <a:t>stabilization of magnetic reconnection</a:t>
                </a:r>
              </a:p>
              <a:p>
                <a:pPr algn="just">
                  <a:lnSpc>
                    <a:spcPct val="10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it-IT" sz="2400" dirty="0">
                    <a:solidFill>
                      <a:schemeClr val="tx1"/>
                    </a:solidFill>
                    <a:cs typeface="DejaVu Sans" charset="0"/>
                  </a:rPr>
                  <a:t> Steepening of the kinetic energy spectrum in the </a:t>
                </a:r>
                <a:r>
                  <a:rPr lang="en-US" altLang="it-IT" sz="2400" dirty="0" err="1">
                    <a:solidFill>
                      <a:schemeClr val="tx1"/>
                    </a:solidFill>
                    <a:cs typeface="DejaVu Sans" charset="0"/>
                  </a:rPr>
                  <a:t>subinertial</a:t>
                </a:r>
                <a:r>
                  <a:rPr lang="en-US" altLang="it-IT" sz="2400" dirty="0">
                    <a:solidFill>
                      <a:schemeClr val="tx1"/>
                    </a:solidFill>
                    <a:cs typeface="DejaVu Sans" charset="0"/>
                  </a:rPr>
                  <a:t> range 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endParaRPr lang="en-US" altLang="it-IT" sz="2400" dirty="0">
                  <a:cs typeface="DejaVu Sans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:endParaRPr lang="en-US" altLang="it-IT" dirty="0">
                  <a:solidFill>
                    <a:srgbClr val="3333FF"/>
                  </a:solidFill>
                  <a:latin typeface="Calibri light" panose="020F0302020204030204" pitchFamily="34" charset="0"/>
                  <a:cs typeface="DejaVu Sans" charset="0"/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9CB14A-0AD3-B2C5-DC00-9A4FF839D8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1120" r="-8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1E5FA45-12B1-828F-64DD-DEF2336AD3F9}"/>
              </a:ext>
            </a:extLst>
          </p:cNvPr>
          <p:cNvSpPr txBox="1"/>
          <p:nvPr/>
        </p:nvSpPr>
        <p:spPr>
          <a:xfrm>
            <a:off x="449036" y="2963635"/>
            <a:ext cx="1126671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</a:rPr>
              <a:t>Are </a:t>
            </a:r>
            <a:r>
              <a:rPr lang="it-IT" sz="4000" dirty="0" err="1">
                <a:solidFill>
                  <a:srgbClr val="FF0000"/>
                </a:solidFill>
              </a:rPr>
              <a:t>plasmoids</a:t>
            </a:r>
            <a:r>
              <a:rPr lang="it-IT" sz="4000" dirty="0">
                <a:solidFill>
                  <a:srgbClr val="FF0000"/>
                </a:solidFill>
              </a:rPr>
              <a:t> </a:t>
            </a:r>
            <a:r>
              <a:rPr lang="it-IT" sz="4000" dirty="0" err="1">
                <a:solidFill>
                  <a:srgbClr val="FF0000"/>
                </a:solidFill>
              </a:rPr>
              <a:t>really</a:t>
            </a:r>
            <a:r>
              <a:rPr lang="it-IT" sz="4000" dirty="0">
                <a:solidFill>
                  <a:srgbClr val="FF0000"/>
                </a:solidFill>
              </a:rPr>
              <a:t> </a:t>
            </a:r>
            <a:r>
              <a:rPr lang="it-IT" sz="4000" dirty="0" err="1">
                <a:solidFill>
                  <a:srgbClr val="FF0000"/>
                </a:solidFill>
              </a:rPr>
              <a:t>necessary</a:t>
            </a:r>
            <a:r>
              <a:rPr lang="it-IT" sz="4000" dirty="0">
                <a:solidFill>
                  <a:srgbClr val="FF0000"/>
                </a:solidFill>
              </a:rPr>
              <a:t> to </a:t>
            </a:r>
            <a:r>
              <a:rPr lang="it-IT" sz="4000" dirty="0" err="1">
                <a:solidFill>
                  <a:srgbClr val="FF0000"/>
                </a:solidFill>
              </a:rPr>
              <a:t>correctly</a:t>
            </a:r>
            <a:r>
              <a:rPr lang="it-IT" sz="4000" dirty="0">
                <a:solidFill>
                  <a:srgbClr val="FF0000"/>
                </a:solidFill>
              </a:rPr>
              <a:t> </a:t>
            </a:r>
            <a:r>
              <a:rPr lang="it-IT" sz="4000" dirty="0" err="1">
                <a:solidFill>
                  <a:srgbClr val="FF0000"/>
                </a:solidFill>
              </a:rPr>
              <a:t>describe</a:t>
            </a:r>
            <a:r>
              <a:rPr lang="it-IT" sz="4000" dirty="0">
                <a:solidFill>
                  <a:srgbClr val="FF0000"/>
                </a:solidFill>
              </a:rPr>
              <a:t> </a:t>
            </a:r>
            <a:r>
              <a:rPr lang="it-IT" sz="4000" dirty="0" err="1">
                <a:solidFill>
                  <a:srgbClr val="FF0000"/>
                </a:solidFill>
              </a:rPr>
              <a:t>turbulence</a:t>
            </a:r>
            <a:r>
              <a:rPr lang="it-IT" sz="4000" dirty="0">
                <a:solidFill>
                  <a:srgbClr val="FF0000"/>
                </a:solidFill>
              </a:rPr>
              <a:t> in </a:t>
            </a:r>
          </a:p>
          <a:p>
            <a:pPr algn="ctr"/>
            <a:r>
              <a:rPr lang="it-IT" sz="4000" dirty="0" err="1">
                <a:solidFill>
                  <a:srgbClr val="FF0000"/>
                </a:solidFill>
              </a:rPr>
              <a:t>space</a:t>
            </a:r>
            <a:r>
              <a:rPr lang="it-IT" sz="4000" dirty="0">
                <a:solidFill>
                  <a:srgbClr val="FF0000"/>
                </a:solidFill>
              </a:rPr>
              <a:t> </a:t>
            </a:r>
            <a:r>
              <a:rPr lang="it-IT" sz="4000" dirty="0" err="1">
                <a:solidFill>
                  <a:srgbClr val="FF0000"/>
                </a:solidFill>
              </a:rPr>
              <a:t>observations</a:t>
            </a:r>
            <a:r>
              <a:rPr lang="it-IT" sz="4000" dirty="0">
                <a:solidFill>
                  <a:srgbClr val="FF0000"/>
                </a:solidFill>
              </a:rPr>
              <a:t> and </a:t>
            </a:r>
            <a:r>
              <a:rPr lang="it-IT" sz="4000" dirty="0" err="1">
                <a:solidFill>
                  <a:srgbClr val="FF0000"/>
                </a:solidFill>
              </a:rPr>
              <a:t>laboratory</a:t>
            </a:r>
            <a:r>
              <a:rPr lang="it-IT" sz="4000" dirty="0">
                <a:solidFill>
                  <a:srgbClr val="FF0000"/>
                </a:solidFill>
              </a:rPr>
              <a:t> </a:t>
            </a:r>
            <a:r>
              <a:rPr lang="it-IT" sz="4000" dirty="0" err="1">
                <a:solidFill>
                  <a:srgbClr val="FF0000"/>
                </a:solidFill>
              </a:rPr>
              <a:t>experiments</a:t>
            </a:r>
            <a:r>
              <a:rPr lang="it-IT" sz="40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627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xmlns="" id="{0A7E9976-B7F0-B8C8-6C37-82CB8885936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03864"/>
                <a:ext cx="10515600" cy="1325563"/>
              </a:xfrm>
            </p:spPr>
            <p:txBody>
              <a:bodyPr/>
              <a:lstStyle/>
              <a:p>
                <a:r>
                  <a:rPr lang="it-IT" dirty="0">
                    <a:solidFill>
                      <a:srgbClr val="0070C0"/>
                    </a:solidFill>
                  </a:rPr>
                  <a:t>Electron temperature </a:t>
                </a:r>
                <a:r>
                  <a:rPr lang="it-IT" dirty="0" err="1">
                    <a:solidFill>
                      <a:srgbClr val="0070C0"/>
                    </a:solidFill>
                  </a:rPr>
                  <a:t>effect</a:t>
                </a:r>
                <a:r>
                  <a:rPr lang="it-IT" dirty="0">
                    <a:solidFill>
                      <a:srgbClr val="0070C0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𝜚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it-IT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>
                    <a:solidFill>
                      <a:srgbClr val="0070C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A7E9976-B7F0-B8C8-6C37-82CB888593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03864"/>
                <a:ext cx="10515600" cy="1325563"/>
              </a:xfrm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 descr="A map of a liquid&#10;&#10;Description automatically generated with medium confidence">
            <a:extLst>
              <a:ext uri="{FF2B5EF4-FFF2-40B4-BE49-F238E27FC236}">
                <a16:creationId xmlns:a16="http://schemas.microsoft.com/office/drawing/2014/main" xmlns="" id="{C4737674-4121-0BC0-A853-544B197309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82" y="1135264"/>
            <a:ext cx="3543795" cy="2953162"/>
          </a:xfrm>
        </p:spPr>
      </p:pic>
      <p:pic>
        <p:nvPicPr>
          <p:cNvPr id="11" name="Picture 10" descr="A map of a topographical map&#10;&#10;Description automatically generated with medium confidence">
            <a:extLst>
              <a:ext uri="{FF2B5EF4-FFF2-40B4-BE49-F238E27FC236}">
                <a16:creationId xmlns:a16="http://schemas.microsoft.com/office/drawing/2014/main" xmlns="" id="{A6C639D9-75CE-850C-DDE0-983CB51A0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519" y="1135505"/>
            <a:ext cx="3543795" cy="2953162"/>
          </a:xfrm>
          <a:prstGeom prst="rect">
            <a:avLst/>
          </a:prstGeom>
        </p:spPr>
      </p:pic>
      <p:pic>
        <p:nvPicPr>
          <p:cNvPr id="13" name="Picture 12" descr="A map of a topographical map&#10;&#10;Description automatically generated">
            <a:extLst>
              <a:ext uri="{FF2B5EF4-FFF2-40B4-BE49-F238E27FC236}">
                <a16:creationId xmlns:a16="http://schemas.microsoft.com/office/drawing/2014/main" xmlns="" id="{F502E962-DB4C-14B7-B687-8562AE6364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71" y="1109551"/>
            <a:ext cx="3543795" cy="2953162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C407DBF2-A9DC-ECA2-4FF4-F3C7DE5F7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3733569"/>
            <a:ext cx="3522663" cy="293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D6AF3322-76DF-865B-1363-17FC72635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951" y="3762373"/>
            <a:ext cx="3529013" cy="294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25EE0F06-7E0E-F7AA-1320-811A7E38E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45" y="3720646"/>
            <a:ext cx="3581400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C03645FB-F471-C4BB-C246-BECE611646DF}"/>
                  </a:ext>
                </a:extLst>
              </p:cNvPr>
              <p:cNvSpPr txBox="1"/>
              <p:nvPr/>
            </p:nvSpPr>
            <p:spPr>
              <a:xfrm>
                <a:off x="-2357323" y="2017445"/>
                <a:ext cx="609872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it-IT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j-cs"/>
                            </a:rPr>
                            <m:t>𝜚</m:t>
                          </m:r>
                        </m:e>
                        <m:sub>
                          <m:r>
                            <a:rPr kumimoji="0" lang="it-IT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𝑠</m:t>
                          </m:r>
                        </m:sub>
                      </m:sSub>
                      <m:r>
                        <a:rPr lang="it-IT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j-cs"/>
                        </a:rPr>
                        <m:t>=</m:t>
                      </m:r>
                      <m:r>
                        <a:rPr lang="it-IT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j-cs"/>
                        </a:rPr>
                        <m:t>0</m:t>
                      </m: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3645FB-F471-C4BB-C246-BECE61164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57323" y="2017445"/>
                <a:ext cx="6098720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65EE70CA-BB37-FEAA-A93B-F7FDC96220C0}"/>
                  </a:ext>
                </a:extLst>
              </p:cNvPr>
              <p:cNvSpPr txBox="1"/>
              <p:nvPr/>
            </p:nvSpPr>
            <p:spPr>
              <a:xfrm>
                <a:off x="-2863509" y="4571084"/>
                <a:ext cx="711109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it-IT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j-cs"/>
                            </a:rPr>
                            <m:t>𝜚</m:t>
                          </m:r>
                        </m:e>
                        <m:sub>
                          <m:r>
                            <a:rPr kumimoji="0" lang="it-IT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𝑠</m:t>
                          </m:r>
                        </m:sub>
                      </m:sSub>
                      <m:r>
                        <a:rPr lang="it-IT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=</m:t>
                      </m:r>
                      <m:sSub>
                        <m:sSubPr>
                          <m:ctrlPr>
                            <a:rPr lang="it-IT" sz="32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lang="it-IT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𝑑</m:t>
                          </m:r>
                        </m:e>
                        <m:sub>
                          <m:r>
                            <a:rPr lang="it-IT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EE70CA-BB37-FEAA-A93B-F7FDC9622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63509" y="4571084"/>
                <a:ext cx="7111092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6E2B0D1B-9100-04E2-188A-95A34582DFE8}"/>
              </a:ext>
            </a:extLst>
          </p:cNvPr>
          <p:cNvCxnSpPr/>
          <p:nvPr/>
        </p:nvCxnSpPr>
        <p:spPr>
          <a:xfrm>
            <a:off x="3741397" y="1270018"/>
            <a:ext cx="5335226" cy="0"/>
          </a:xfrm>
          <a:prstGeom prst="straightConnector1">
            <a:avLst/>
          </a:prstGeom>
          <a:ln w="508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D7D5436-02C6-AA77-48A8-59C95CCFA204}"/>
              </a:ext>
            </a:extLst>
          </p:cNvPr>
          <p:cNvSpPr txBox="1"/>
          <p:nvPr/>
        </p:nvSpPr>
        <p:spPr>
          <a:xfrm>
            <a:off x="4840788" y="905574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562086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AFF-50FE-BF2E-7F72-6335FFCD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rgbClr val="0070C0"/>
                </a:solidFill>
              </a:rPr>
              <a:t>Introduction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A76245-7D97-E7B1-3EF0-8BC97174A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</a:rPr>
              <a:t>In ideal magnetized plasmas, </a:t>
            </a:r>
            <a:r>
              <a:rPr lang="en-US" b="0" i="0" dirty="0">
                <a:solidFill>
                  <a:srgbClr val="FF0000"/>
                </a:solidFill>
                <a:effectLst/>
              </a:rPr>
              <a:t>sheet-like field discontinuities, where current and vorticity peak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naturally form</a:t>
            </a:r>
          </a:p>
          <a:p>
            <a:pPr marL="0" indent="0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b="0" i="0" dirty="0">
                <a:solidFill>
                  <a:srgbClr val="000000"/>
                </a:solidFill>
                <a:effectLst/>
              </a:rPr>
              <a:t>hese layers undergo </a:t>
            </a:r>
            <a:r>
              <a:rPr lang="en-US" b="0" i="0" dirty="0">
                <a:solidFill>
                  <a:srgbClr val="FF0000"/>
                </a:solidFill>
                <a:effectLst/>
              </a:rPr>
              <a:t>fluid and magnetic instabilities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whose strength depends on the amplitude of the local magnetic field and flow</a:t>
            </a:r>
          </a:p>
          <a:p>
            <a:pPr marL="0" indent="0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b="0" i="0" u="none" strike="noStrike" baseline="0" dirty="0"/>
              <a:t>The competition among </a:t>
            </a:r>
            <a:r>
              <a:rPr lang="en-US" b="0" i="0" u="none" strike="noStrike" baseline="0" dirty="0">
                <a:solidFill>
                  <a:srgbClr val="FF0000"/>
                </a:solidFill>
              </a:rPr>
              <a:t>magnetic reconnection </a:t>
            </a:r>
            <a:r>
              <a:rPr lang="en-US" b="0" i="0" u="none" strike="noStrike" baseline="0" dirty="0"/>
              <a:t>(MR) and </a:t>
            </a:r>
            <a:r>
              <a:rPr lang="en-US" b="0" i="0" u="none" strike="noStrike" baseline="0" dirty="0">
                <a:solidFill>
                  <a:srgbClr val="FF0000"/>
                </a:solidFill>
              </a:rPr>
              <a:t>Kelvin-Helmholtz</a:t>
            </a:r>
            <a:r>
              <a:rPr lang="en-US" b="0" i="0" u="none" strike="noStrike" baseline="0" dirty="0"/>
              <a:t> (KH) instabilities affects not only the evolution of the current sheets, that may generate </a:t>
            </a:r>
            <a:r>
              <a:rPr lang="en-US" b="0" i="0" u="none" strike="noStrike" baseline="0" dirty="0" err="1">
                <a:solidFill>
                  <a:srgbClr val="FF0000"/>
                </a:solidFill>
              </a:rPr>
              <a:t>plasmoid</a:t>
            </a:r>
            <a:r>
              <a:rPr lang="en-US" b="0" i="0" u="none" strike="noStrike" baseline="0" dirty="0">
                <a:solidFill>
                  <a:srgbClr val="FF0000"/>
                </a:solidFill>
              </a:rPr>
              <a:t> chains or KH-driven vortices</a:t>
            </a:r>
            <a:r>
              <a:rPr lang="en-US" b="0" i="0" u="none" strike="noStrike" baseline="0" dirty="0"/>
              <a:t>, but also the energy cascade, that is different for the magnetic and kinetic spectra.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6777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CFDD3A6-917B-5AAB-ADAC-95781ED61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342" y="577271"/>
            <a:ext cx="11215977" cy="4351338"/>
          </a:xfrm>
        </p:spPr>
        <p:txBody>
          <a:bodyPr/>
          <a:lstStyle/>
          <a:p>
            <a:r>
              <a:rPr kumimoji="0" lang="en-US" altLang="it-IT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DejaVu Sans" charset="0"/>
              </a:rPr>
              <a:t>Many works have analyzed the turbulent cascade in </a:t>
            </a:r>
            <a:r>
              <a:rPr kumimoji="0" lang="en-US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DejaVu Sans" charset="0"/>
              </a:rPr>
              <a:t>resistive MHD</a:t>
            </a:r>
            <a:r>
              <a:rPr kumimoji="0" lang="en-US" altLang="it-IT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DejaVu Sans" charset="0"/>
              </a:rPr>
              <a:t>, defining under which conditions the </a:t>
            </a:r>
            <a:r>
              <a:rPr kumimoji="0" lang="en-US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DejaVu Sans" charset="0"/>
              </a:rPr>
              <a:t>plasmoid</a:t>
            </a:r>
            <a:r>
              <a:rPr kumimoji="0" lang="en-US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DejaVu Sans" charset="0"/>
              </a:rPr>
              <a:t> instability influences the energy cascade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4905E199-DCCE-B65F-2EE0-1FE70CA02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29" y="2091180"/>
            <a:ext cx="10174288" cy="377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0D0B6E3C-0A2C-4207-E7A8-3AE0AEFEE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8" y="5733979"/>
            <a:ext cx="4606925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it-IT" altLang="it-IT" dirty="0">
                <a:latin typeface="+mn-lt"/>
              </a:rPr>
              <a:t>Dong et al. Sci. </a:t>
            </a:r>
            <a:r>
              <a:rPr lang="it-IT" altLang="it-IT" dirty="0" err="1">
                <a:latin typeface="+mn-lt"/>
              </a:rPr>
              <a:t>Adv</a:t>
            </a:r>
            <a:r>
              <a:rPr lang="it-IT" altLang="it-IT" dirty="0">
                <a:latin typeface="+mn-lt"/>
              </a:rPr>
              <a:t>. 8 2022 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C6AD4E5B-1FA3-3711-DE33-FEEDB0308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4489" y="3432953"/>
            <a:ext cx="538163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it-IT" sz="2400" b="1" dirty="0">
                <a:solidFill>
                  <a:srgbClr val="C9211E"/>
                </a:solidFill>
                <a:latin typeface="Calibri light" panose="020F0302020204030204" pitchFamily="34" charset="0"/>
                <a:cs typeface="DejaVu Sans" charset="0"/>
              </a:rPr>
              <a:t>2D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336EA6A7-EADE-7BC8-4665-A510983F3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266" y="3432953"/>
            <a:ext cx="538163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it-IT" sz="2400" b="1" dirty="0">
                <a:solidFill>
                  <a:srgbClr val="C9211E"/>
                </a:solidFill>
                <a:latin typeface="Calibri light" panose="020F0302020204030204" pitchFamily="34" charset="0"/>
                <a:cs typeface="DejaVu Sans" charset="0"/>
              </a:rPr>
              <a:t>3D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C418BC1-86BB-7F1B-A65A-C6576950F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230" y="1767638"/>
            <a:ext cx="6536987" cy="492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6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CFDD3A6-917B-5AAB-ADAC-95781ED61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342" y="577271"/>
            <a:ext cx="11215977" cy="5402110"/>
          </a:xfrm>
        </p:spPr>
        <p:txBody>
          <a:bodyPr/>
          <a:lstStyle/>
          <a:p>
            <a:r>
              <a:rPr kumimoji="0" lang="en-US" altLang="it-IT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DejaVu Sans" charset="0"/>
              </a:rPr>
              <a:t>Most of the </a:t>
            </a:r>
            <a:r>
              <a:rPr kumimoji="0" lang="en-US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DejaVu Sans" charset="0"/>
              </a:rPr>
              <a:t>space and astrophysical plasmas are </a:t>
            </a:r>
            <a:r>
              <a:rPr kumimoji="0" lang="en-US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DejaVu Sans" charset="0"/>
              </a:rPr>
              <a:t>collisionless</a:t>
            </a:r>
            <a:r>
              <a:rPr kumimoji="0" lang="en-US" altLang="it-IT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DejaVu Sans" charset="0"/>
              </a:rPr>
              <a:t>.  MMS data have provided information on local kinetic-scale plasma dynamics in near-Earth space. Solar Orbiter gives information on the </a:t>
            </a:r>
            <a:r>
              <a:rPr kumimoji="0" lang="en-US" altLang="it-IT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DejaVu Sans" charset="0"/>
              </a:rPr>
              <a:t>subinertial</a:t>
            </a:r>
            <a:r>
              <a:rPr kumimoji="0" lang="en-US" altLang="it-IT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DejaVu Sans" charset="0"/>
              </a:rPr>
              <a:t> range spectra in the solar corona plasma</a:t>
            </a:r>
          </a:p>
          <a:p>
            <a:r>
              <a:rPr lang="en-US" altLang="it-IT" dirty="0">
                <a:cs typeface="DejaVu Sans" charset="0"/>
              </a:rPr>
              <a:t>KH is expected to significantly affect MR in </a:t>
            </a:r>
            <a:r>
              <a:rPr lang="en-US" altLang="it-IT" dirty="0" err="1">
                <a:cs typeface="DejaVu Sans" charset="0"/>
              </a:rPr>
              <a:t>collisionless</a:t>
            </a:r>
            <a:r>
              <a:rPr lang="en-US" altLang="it-IT" dirty="0">
                <a:cs typeface="DejaVu Sans" charset="0"/>
              </a:rPr>
              <a:t> regimes</a:t>
            </a:r>
            <a:endParaRPr kumimoji="0" lang="en-US" altLang="it-IT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DejaVu Sans" charset="0"/>
            </a:endParaRPr>
          </a:p>
          <a:p>
            <a:endParaRPr kumimoji="0" lang="en-US" altLang="it-IT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DejaVu Sans" charset="0"/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5CF57D-E0CB-5C21-5CA4-3DBE4F59B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08" y="2742399"/>
            <a:ext cx="1932194" cy="35383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DF5F279-AF73-2907-01FC-26D42C1C7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507" y="2742399"/>
            <a:ext cx="5067610" cy="35383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8E881C5-FC08-43BF-E814-856AB3457133}"/>
              </a:ext>
            </a:extLst>
          </p:cNvPr>
          <p:cNvSpPr txBox="1"/>
          <p:nvPr/>
        </p:nvSpPr>
        <p:spPr>
          <a:xfrm>
            <a:off x="1130208" y="6280729"/>
            <a:ext cx="2828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Del Sarto et al., </a:t>
            </a:r>
            <a:r>
              <a:rPr lang="it-IT" sz="1400" dirty="0" err="1"/>
              <a:t>Phys</a:t>
            </a:r>
            <a:r>
              <a:rPr lang="it-IT" sz="1400" dirty="0"/>
              <a:t>. Rev. Lett. 2003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A872145-9B9C-AF74-6D3D-4276394532BE}"/>
              </a:ext>
            </a:extLst>
          </p:cNvPr>
          <p:cNvSpPr txBox="1"/>
          <p:nvPr/>
        </p:nvSpPr>
        <p:spPr>
          <a:xfrm>
            <a:off x="5481125" y="6252824"/>
            <a:ext cx="2794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Borgogno et al., </a:t>
            </a:r>
            <a:r>
              <a:rPr lang="it-IT" sz="1400" dirty="0" err="1"/>
              <a:t>Phys</a:t>
            </a:r>
            <a:r>
              <a:rPr lang="it-IT" sz="1400" dirty="0"/>
              <a:t>. </a:t>
            </a:r>
            <a:r>
              <a:rPr lang="it-IT" sz="1400" dirty="0" err="1"/>
              <a:t>Plasmas</a:t>
            </a:r>
            <a:r>
              <a:rPr lang="it-IT" sz="14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886684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8D06C2-AFF7-7FCB-2EF2-C5685714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70C0"/>
                </a:solidFill>
              </a:rPr>
              <a:t>Model </a:t>
            </a:r>
            <a:r>
              <a:rPr lang="it-IT" dirty="0" err="1">
                <a:solidFill>
                  <a:srgbClr val="0070C0"/>
                </a:solidFill>
              </a:rPr>
              <a:t>equations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362A4A-FE25-1943-54D1-CAFB5FD5D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480" y="1557607"/>
            <a:ext cx="10515600" cy="528462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Two </a:t>
            </a:r>
            <a:r>
              <a:rPr lang="it-IT" dirty="0" err="1">
                <a:solidFill>
                  <a:srgbClr val="FF0000"/>
                </a:solidFill>
              </a:rPr>
              <a:t>fluid</a:t>
            </a:r>
            <a:r>
              <a:rPr lang="it-IT" dirty="0"/>
              <a:t> model, </a:t>
            </a:r>
            <a:r>
              <a:rPr lang="it-IT" dirty="0">
                <a:solidFill>
                  <a:srgbClr val="FF0000"/>
                </a:solidFill>
              </a:rPr>
              <a:t>2D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dirty="0" err="1"/>
              <a:t>Numerical</a:t>
            </a:r>
            <a:r>
              <a:rPr lang="it-IT" dirty="0"/>
              <a:t> solver: </a:t>
            </a:r>
            <a:r>
              <a:rPr lang="it-IT" dirty="0">
                <a:solidFill>
                  <a:srgbClr val="FF0000"/>
                </a:solidFill>
              </a:rPr>
              <a:t>SCOPE3D</a:t>
            </a:r>
            <a:r>
              <a:rPr lang="it-IT" dirty="0"/>
              <a:t>, </a:t>
            </a:r>
            <a:r>
              <a:rPr lang="it-IT" dirty="0" err="1"/>
              <a:t>pseudospectral</a:t>
            </a:r>
            <a:r>
              <a:rPr lang="it-IT" dirty="0"/>
              <a:t>, explicit time </a:t>
            </a:r>
            <a:r>
              <a:rPr lang="it-IT" dirty="0" err="1"/>
              <a:t>advancing</a:t>
            </a:r>
            <a:r>
              <a:rPr lang="it-IT" dirty="0"/>
              <a:t>, MPI </a:t>
            </a:r>
            <a:r>
              <a:rPr lang="it-IT" dirty="0" err="1"/>
              <a:t>parallelized</a:t>
            </a:r>
            <a:r>
              <a:rPr lang="it-IT" dirty="0"/>
              <a:t> code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01C712-10C3-683F-F52E-9604044B3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972" y="2172566"/>
            <a:ext cx="7529213" cy="15607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0169F04-6B2F-BAC4-D0CA-791E68E0D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87" y="3909481"/>
            <a:ext cx="1269297" cy="307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4BD9D2-08EC-E4B4-2E25-9A3E21704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1" y="4556525"/>
            <a:ext cx="2622727" cy="325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4AE669-AEBD-6C3D-DCB9-2C916DBB8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992" y="3854510"/>
            <a:ext cx="1042507" cy="329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26DE4F5-68D7-1A9B-DAC5-7C5E3D8F5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5210" y="4534935"/>
            <a:ext cx="1598510" cy="3036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954302C-E7A2-1167-4730-A3916766C983}"/>
              </a:ext>
            </a:extLst>
          </p:cNvPr>
          <p:cNvSpPr txBox="1"/>
          <p:nvPr/>
        </p:nvSpPr>
        <p:spPr>
          <a:xfrm>
            <a:off x="2349057" y="3868415"/>
            <a:ext cx="1724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density</a:t>
            </a:r>
            <a:endParaRPr lang="it-I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151775-CF7C-3B40-CA9C-88ECF258BD7E}"/>
              </a:ext>
            </a:extLst>
          </p:cNvPr>
          <p:cNvSpPr txBox="1"/>
          <p:nvPr/>
        </p:nvSpPr>
        <p:spPr>
          <a:xfrm>
            <a:off x="6285187" y="3815857"/>
            <a:ext cx="10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</a:t>
            </a:r>
            <a:r>
              <a:rPr lang="it-IT" dirty="0" err="1"/>
              <a:t>vorticity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5960BAF2-C5EA-68BE-07A1-4514DC4D972B}"/>
                  </a:ext>
                </a:extLst>
              </p:cNvPr>
              <p:cNvSpPr txBox="1"/>
              <p:nvPr/>
            </p:nvSpPr>
            <p:spPr>
              <a:xfrm>
                <a:off x="3226675" y="4509551"/>
                <a:ext cx="25346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 </a:t>
                </a:r>
                <a:r>
                  <a:rPr lang="it-IT" dirty="0" err="1"/>
                  <a:t>magnetic</a:t>
                </a:r>
                <a:r>
                  <a:rPr lang="it-IT" dirty="0"/>
                  <a:t> field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it-IT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≫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60BAF2-C5EA-68BE-07A1-4514DC4D9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75" y="4509551"/>
                <a:ext cx="2534668" cy="369332"/>
              </a:xfrm>
              <a:prstGeom prst="rect">
                <a:avLst/>
              </a:prstGeom>
              <a:blipFill>
                <a:blip r:embed="rId7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F5AD099-2735-94ED-500E-7BBCE1D8A31D}"/>
              </a:ext>
            </a:extLst>
          </p:cNvPr>
          <p:cNvSpPr txBox="1"/>
          <p:nvPr/>
        </p:nvSpPr>
        <p:spPr>
          <a:xfrm>
            <a:off x="8303179" y="4509555"/>
            <a:ext cx="961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</a:t>
            </a:r>
            <a:r>
              <a:rPr lang="it-IT" dirty="0" err="1"/>
              <a:t>velocity</a:t>
            </a:r>
            <a:endParaRPr lang="it-IT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85B4542-FB50-8921-3BA7-2157011AAAEC}"/>
              </a:ext>
            </a:extLst>
          </p:cNvPr>
          <p:cNvSpPr txBox="1"/>
          <p:nvPr/>
        </p:nvSpPr>
        <p:spPr>
          <a:xfrm>
            <a:off x="4073888" y="1587751"/>
            <a:ext cx="3705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</a:t>
            </a:r>
            <a:r>
              <a:rPr lang="it-IT" sz="1400" dirty="0"/>
              <a:t>Grasso et al., Plasma </a:t>
            </a:r>
            <a:r>
              <a:rPr lang="it-IT" sz="1400" dirty="0" err="1"/>
              <a:t>Phys</a:t>
            </a:r>
            <a:r>
              <a:rPr lang="it-IT" sz="1400" dirty="0"/>
              <a:t>. </a:t>
            </a:r>
            <a:r>
              <a:rPr lang="it-IT" sz="1400" dirty="0" err="1"/>
              <a:t>Controlled</a:t>
            </a:r>
            <a:r>
              <a:rPr lang="it-IT" sz="1400" dirty="0"/>
              <a:t> </a:t>
            </a:r>
            <a:r>
              <a:rPr lang="it-IT" sz="1400" dirty="0" err="1"/>
              <a:t>Fus</a:t>
            </a:r>
            <a:r>
              <a:rPr lang="it-IT" sz="1400" dirty="0"/>
              <a:t>. 1999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DF67FE7-C38E-BB0F-7BC6-5F18CBE7C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054" y="5094768"/>
            <a:ext cx="226181" cy="2944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DFCDC22-5578-155B-6A94-463BF1E137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1827" y="5170975"/>
            <a:ext cx="209111" cy="1877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3A4511-E50B-C884-EBCB-0FF778D98C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8111" y="5076889"/>
            <a:ext cx="1438171" cy="3584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141340D-6764-A422-B16F-080649B14FC6}"/>
              </a:ext>
            </a:extLst>
          </p:cNvPr>
          <p:cNvSpPr txBox="1"/>
          <p:nvPr/>
        </p:nvSpPr>
        <p:spPr>
          <a:xfrm>
            <a:off x="325814" y="5045579"/>
            <a:ext cx="1128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</a:t>
            </a:r>
            <a:r>
              <a:rPr lang="it-IT" dirty="0" err="1"/>
              <a:t>resistivity</a:t>
            </a:r>
            <a:endParaRPr lang="it-IT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B7356DB-9058-3B01-EDEE-7ECFA3A6DBE8}"/>
              </a:ext>
            </a:extLst>
          </p:cNvPr>
          <p:cNvSpPr txBox="1"/>
          <p:nvPr/>
        </p:nvSpPr>
        <p:spPr>
          <a:xfrm>
            <a:off x="2149353" y="5040321"/>
            <a:ext cx="102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</a:t>
            </a:r>
            <a:r>
              <a:rPr lang="it-IT" dirty="0" err="1"/>
              <a:t>viscosity</a:t>
            </a:r>
            <a:endParaRPr lang="it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259E5D4-7872-31EE-E052-B94C4F898F11}"/>
              </a:ext>
            </a:extLst>
          </p:cNvPr>
          <p:cNvSpPr txBox="1"/>
          <p:nvPr/>
        </p:nvSpPr>
        <p:spPr>
          <a:xfrm>
            <a:off x="5281434" y="5050827"/>
            <a:ext cx="204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electron </a:t>
            </a:r>
            <a:r>
              <a:rPr lang="it-IT" dirty="0" err="1"/>
              <a:t>skin</a:t>
            </a:r>
            <a:r>
              <a:rPr lang="it-IT" dirty="0"/>
              <a:t> </a:t>
            </a:r>
            <a:r>
              <a:rPr lang="it-IT" dirty="0" err="1"/>
              <a:t>depth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4EF9C329-3900-A81B-A7BA-68449AEE3A90}"/>
                  </a:ext>
                </a:extLst>
              </p:cNvPr>
              <p:cNvSpPr txBox="1"/>
              <p:nvPr/>
            </p:nvSpPr>
            <p:spPr>
              <a:xfrm>
                <a:off x="7649455" y="4775950"/>
                <a:ext cx="2052228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it-IT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it-IT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rad>
                    </m:oMath>
                  </m:oMathPara>
                </a14:m>
                <a:endParaRPr lang="it-IT" i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EF9C329-3900-A81B-A7BA-68449AEE3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9455" y="4775950"/>
                <a:ext cx="2052228" cy="818366"/>
              </a:xfrm>
              <a:prstGeom prst="rect">
                <a:avLst/>
              </a:prstGeom>
              <a:blipFill>
                <a:blip r:embed="rId11"/>
                <a:stretch>
                  <a:fillRect b="-7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C951718-BEB9-EEB1-B3F3-56F18259C428}"/>
              </a:ext>
            </a:extLst>
          </p:cNvPr>
          <p:cNvSpPr txBox="1"/>
          <p:nvPr/>
        </p:nvSpPr>
        <p:spPr>
          <a:xfrm>
            <a:off x="10051457" y="4712417"/>
            <a:ext cx="1590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</a:t>
            </a:r>
            <a:r>
              <a:rPr lang="it-IT" dirty="0" err="1"/>
              <a:t>ion</a:t>
            </a:r>
            <a:r>
              <a:rPr lang="it-IT" dirty="0"/>
              <a:t> sound </a:t>
            </a:r>
          </a:p>
          <a:p>
            <a:r>
              <a:rPr lang="it-IT" dirty="0"/>
              <a:t> </a:t>
            </a:r>
            <a:r>
              <a:rPr lang="it-IT" dirty="0" err="1"/>
              <a:t>Larmor</a:t>
            </a:r>
            <a:r>
              <a:rPr lang="it-IT" dirty="0"/>
              <a:t> </a:t>
            </a:r>
            <a:r>
              <a:rPr lang="it-IT" dirty="0" err="1"/>
              <a:t>radius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294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3FDF65-7567-BD97-2A91-981021E85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43" y="-123609"/>
            <a:ext cx="10515600" cy="1325563"/>
          </a:xfrm>
        </p:spPr>
        <p:txBody>
          <a:bodyPr/>
          <a:lstStyle/>
          <a:p>
            <a:r>
              <a:rPr lang="it-IT" dirty="0" err="1">
                <a:solidFill>
                  <a:srgbClr val="0070C0"/>
                </a:solidFill>
              </a:rPr>
              <a:t>Numerical</a:t>
            </a:r>
            <a:r>
              <a:rPr lang="it-IT" dirty="0">
                <a:solidFill>
                  <a:srgbClr val="0070C0"/>
                </a:solidFill>
              </a:rPr>
              <a:t>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D250C227-331D-9294-9A34-DE62ECEA7C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8012" y="1068867"/>
                <a:ext cx="11461530" cy="615173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it-IT" dirty="0"/>
                  <a:t>We are </a:t>
                </a:r>
                <a:r>
                  <a:rPr lang="it-IT" dirty="0" err="1"/>
                  <a:t>focused</a:t>
                </a:r>
                <a:r>
                  <a:rPr lang="it-IT" dirty="0"/>
                  <a:t> on a </a:t>
                </a:r>
                <a:r>
                  <a:rPr lang="it-IT" dirty="0" err="1">
                    <a:solidFill>
                      <a:srgbClr val="FF0000"/>
                    </a:solidFill>
                  </a:rPr>
                  <a:t>freely</a:t>
                </a:r>
                <a:r>
                  <a:rPr lang="it-IT" dirty="0">
                    <a:solidFill>
                      <a:srgbClr val="FF0000"/>
                    </a:solidFill>
                  </a:rPr>
                  <a:t> </a:t>
                </a:r>
                <a:r>
                  <a:rPr lang="it-IT" dirty="0" err="1">
                    <a:solidFill>
                      <a:srgbClr val="FF0000"/>
                    </a:solidFill>
                  </a:rPr>
                  <a:t>decay</a:t>
                </a:r>
                <a:r>
                  <a:rPr lang="it-IT" dirty="0">
                    <a:solidFill>
                      <a:srgbClr val="FF0000"/>
                    </a:solidFill>
                  </a:rPr>
                  <a:t> </a:t>
                </a:r>
                <a:r>
                  <a:rPr lang="it-IT" dirty="0" err="1">
                    <a:solidFill>
                      <a:srgbClr val="FF0000"/>
                    </a:solidFill>
                  </a:rPr>
                  <a:t>turbulence</a:t>
                </a:r>
                <a:r>
                  <a:rPr lang="it-IT" dirty="0">
                    <a:solidFill>
                      <a:srgbClr val="FF0000"/>
                    </a:solidFill>
                  </a:rPr>
                  <a:t> </a:t>
                </a:r>
                <a:r>
                  <a:rPr lang="it-IT" dirty="0" err="1">
                    <a:solidFill>
                      <a:srgbClr val="FF0000"/>
                    </a:solidFill>
                  </a:rPr>
                  <a:t>problem</a:t>
                </a:r>
                <a:endParaRPr lang="it-IT" dirty="0">
                  <a:solidFill>
                    <a:srgbClr val="FF0000"/>
                  </a:solidFill>
                </a:endParaRPr>
              </a:p>
              <a:p>
                <a:r>
                  <a:rPr lang="it-IT" dirty="0" err="1"/>
                  <a:t>Initial</a:t>
                </a:r>
                <a:r>
                  <a:rPr lang="it-IT" dirty="0"/>
                  <a:t> </a:t>
                </a:r>
                <a:r>
                  <a:rPr lang="it-IT" dirty="0" err="1"/>
                  <a:t>condition</a:t>
                </a:r>
                <a:r>
                  <a:rPr lang="it-IT" dirty="0"/>
                  <a:t>: 10x10 </a:t>
                </a:r>
                <a:r>
                  <a:rPr lang="it-IT" dirty="0" err="1"/>
                  <a:t>uncorrelated</a:t>
                </a:r>
                <a:r>
                  <a:rPr lang="it-IT" dirty="0"/>
                  <a:t>, </a:t>
                </a:r>
                <a:r>
                  <a:rPr lang="it-IT" dirty="0" err="1"/>
                  <a:t>equipartitioned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and</m:t>
                    </m:r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 err="1"/>
                  <a:t>fluctuations</a:t>
                </a:r>
                <a:r>
                  <a:rPr lang="it-IT" dirty="0"/>
                  <a:t> in Fournier </a:t>
                </a:r>
                <a:r>
                  <a:rPr lang="it-IT" dirty="0" err="1"/>
                  <a:t>armonics</a:t>
                </a:r>
                <a:r>
                  <a:rPr lang="it-IT" dirty="0"/>
                  <a:t> </a:t>
                </a:r>
              </a:p>
              <a:p>
                <a:endParaRPr lang="it-IT" dirty="0"/>
              </a:p>
              <a:p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  <a:p>
                <a:r>
                  <a:rPr lang="it-IT" dirty="0" err="1"/>
                  <a:t>Numerical</a:t>
                </a:r>
                <a:r>
                  <a:rPr lang="it-IT" dirty="0"/>
                  <a:t> box</a:t>
                </a:r>
              </a:p>
              <a:p>
                <a:pPr marL="0" indent="0">
                  <a:buNone/>
                </a:pPr>
                <a:endParaRPr lang="it-IT" sz="2000" dirty="0"/>
              </a:p>
              <a:p>
                <a:r>
                  <a:rPr lang="it-IT" dirty="0"/>
                  <a:t>  </a:t>
                </a:r>
              </a:p>
              <a:p>
                <a:pPr marL="0" indent="0">
                  <a:buNone/>
                </a:pPr>
                <a:endParaRPr lang="it-IT" sz="2000" dirty="0"/>
              </a:p>
              <a:p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High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grid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resolution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is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necessary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 to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properly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describe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 the small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spatial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scales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.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We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adopted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8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it-IT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=38080</m:t>
                    </m:r>
                  </m:oMath>
                </a14:m>
                <a:endPara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50C227-331D-9294-9A34-DE62ECEA7C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8012" y="1068867"/>
                <a:ext cx="11461530" cy="6151739"/>
              </a:xfrm>
              <a:blipFill>
                <a:blip r:embed="rId2"/>
                <a:stretch>
                  <a:fillRect l="-957" t="-21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E8D74BF-12DC-CCEE-182B-A1B59BB24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" y="2522315"/>
            <a:ext cx="7346317" cy="1317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B992202-B1D7-209F-11C6-C1FA0346C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478" y="4264384"/>
            <a:ext cx="2541800" cy="392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9A971F5-834E-8251-D231-6449DF160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320" y="4977655"/>
            <a:ext cx="4636958" cy="3950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F97DB3B6-AC59-69B7-7BDD-ACBB10E2792C}"/>
                  </a:ext>
                </a:extLst>
              </p:cNvPr>
              <p:cNvSpPr txBox="1"/>
              <p:nvPr/>
            </p:nvSpPr>
            <p:spPr>
              <a:xfrm>
                <a:off x="5683857" y="4967362"/>
                <a:ext cx="110786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sz="2400" i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97DB3B6-AC59-69B7-7BDD-ACBB10E27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857" y="4967362"/>
                <a:ext cx="1107867" cy="369332"/>
              </a:xfrm>
              <a:prstGeom prst="rect">
                <a:avLst/>
              </a:prstGeom>
              <a:blipFill>
                <a:blip r:embed="rId6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69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3499C2-C0AA-BE91-553E-B6479D56F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10" y="-202446"/>
            <a:ext cx="11348546" cy="1325563"/>
          </a:xfrm>
        </p:spPr>
        <p:txBody>
          <a:bodyPr/>
          <a:lstStyle/>
          <a:p>
            <a:r>
              <a:rPr lang="it-IT" dirty="0" err="1">
                <a:solidFill>
                  <a:srgbClr val="0070C0"/>
                </a:solidFill>
              </a:rPr>
              <a:t>Numerical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results</a:t>
            </a:r>
            <a:r>
              <a:rPr lang="it-IT" dirty="0">
                <a:solidFill>
                  <a:srgbClr val="0070C0"/>
                </a:solidFill>
              </a:rPr>
              <a:t> – </a:t>
            </a:r>
            <a:r>
              <a:rPr lang="it-IT" dirty="0" err="1">
                <a:solidFill>
                  <a:srgbClr val="0070C0"/>
                </a:solidFill>
              </a:rPr>
              <a:t>Current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sheet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evolution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476DF7A-5795-19FB-9635-0711462AA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15" y="801433"/>
            <a:ext cx="4181913" cy="4316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CDC2988C-F1AF-0BC1-623B-9872D1D1C998}"/>
                  </a:ext>
                </a:extLst>
              </p:cNvPr>
              <p:cNvSpPr txBox="1"/>
              <p:nvPr/>
            </p:nvSpPr>
            <p:spPr>
              <a:xfrm>
                <a:off x="4457263" y="1359252"/>
                <a:ext cx="7083093" cy="3046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dirty="0"/>
                  <a:t>The </a:t>
                </a:r>
                <a:r>
                  <a:rPr lang="it-IT" sz="2400" dirty="0" err="1"/>
                  <a:t>early</a:t>
                </a:r>
                <a:r>
                  <a:rPr lang="it-IT" sz="2400" dirty="0"/>
                  <a:t> MHD dynamics leads to the </a:t>
                </a:r>
                <a:r>
                  <a:rPr lang="it-IT" sz="2400" dirty="0" err="1"/>
                  <a:t>formation</a:t>
                </a:r>
                <a:r>
                  <a:rPr lang="it-IT" sz="2400" dirty="0"/>
                  <a:t> of </a:t>
                </a:r>
                <a:r>
                  <a:rPr lang="it-IT" sz="2400" dirty="0" err="1">
                    <a:solidFill>
                      <a:srgbClr val="FF0000"/>
                    </a:solidFill>
                  </a:rPr>
                  <a:t>thin</a:t>
                </a:r>
                <a:r>
                  <a:rPr lang="it-IT" sz="2400" dirty="0">
                    <a:solidFill>
                      <a:srgbClr val="FF0000"/>
                    </a:solidFill>
                  </a:rPr>
                  <a:t> and </a:t>
                </a:r>
                <a:r>
                  <a:rPr lang="it-IT" sz="2400" dirty="0" err="1">
                    <a:solidFill>
                      <a:srgbClr val="FF0000"/>
                    </a:solidFill>
                  </a:rPr>
                  <a:t>elongated</a:t>
                </a:r>
                <a:r>
                  <a:rPr lang="it-IT" sz="2400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dirty="0" err="1">
                    <a:solidFill>
                      <a:srgbClr val="FF0000"/>
                    </a:solidFill>
                  </a:rPr>
                  <a:t>current</a:t>
                </a:r>
                <a:r>
                  <a:rPr lang="it-IT" sz="2400" dirty="0">
                    <a:solidFill>
                      <a:srgbClr val="FF0000"/>
                    </a:solidFill>
                  </a:rPr>
                  <a:t> (and </a:t>
                </a:r>
                <a:r>
                  <a:rPr lang="it-IT" sz="2400" dirty="0" err="1">
                    <a:solidFill>
                      <a:srgbClr val="FF0000"/>
                    </a:solidFill>
                  </a:rPr>
                  <a:t>vorticity</a:t>
                </a:r>
                <a:r>
                  <a:rPr lang="it-IT" sz="2400" dirty="0">
                    <a:solidFill>
                      <a:srgbClr val="FF0000"/>
                    </a:solidFill>
                  </a:rPr>
                  <a:t>) </a:t>
                </a:r>
                <a:r>
                  <a:rPr lang="it-IT" sz="2400" dirty="0" err="1">
                    <a:solidFill>
                      <a:srgbClr val="FF0000"/>
                    </a:solidFill>
                  </a:rPr>
                  <a:t>sheets</a:t>
                </a:r>
                <a:r>
                  <a:rPr lang="it-IT" sz="2400" dirty="0">
                    <a:solidFill>
                      <a:srgbClr val="FF0000"/>
                    </a:solidFill>
                  </a:rPr>
                  <a:t> (</a:t>
                </a:r>
                <a:r>
                  <a:rPr lang="it-IT" sz="2400" i="1" dirty="0" err="1">
                    <a:solidFill>
                      <a:srgbClr val="FF0000"/>
                    </a:solidFill>
                  </a:rPr>
                  <a:t>magnetized</a:t>
                </a:r>
                <a:r>
                  <a:rPr lang="it-IT" sz="2400" i="1" dirty="0">
                    <a:solidFill>
                      <a:srgbClr val="FF0000"/>
                    </a:solidFill>
                  </a:rPr>
                  <a:t> jets</a:t>
                </a:r>
                <a:r>
                  <a:rPr lang="it-IT" sz="2400" dirty="0">
                    <a:solidFill>
                      <a:srgbClr val="FF0000"/>
                    </a:solidFill>
                  </a:rPr>
                  <a:t>)</a:t>
                </a:r>
                <a:r>
                  <a:rPr lang="it-IT" sz="2400" dirty="0"/>
                  <a:t> with </a:t>
                </a:r>
                <a:r>
                  <a:rPr lang="it-IT" sz="2400" dirty="0" err="1"/>
                  <a:t>aspect</a:t>
                </a:r>
                <a:r>
                  <a:rPr lang="it-IT" sz="2400" dirty="0"/>
                  <a:t> ratio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it-IT" sz="24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den>
                    </m:f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type m:val="lin"/>
                        <m:ctrlPr>
                          <a:rPr lang="it-IT" sz="2400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sSub>
                          <m:sSubPr>
                            <m:ctrlPr>
                              <a:rPr lang="it-IT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~200</m:t>
                    </m:r>
                  </m:oMath>
                </a14:m>
                <a:r>
                  <a:rPr lang="it-IT" sz="2400" dirty="0"/>
                  <a:t> 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sz="2400" dirty="0"/>
              </a:p>
              <a:p>
                <a:endParaRPr lang="it-IT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C2988C-F1AF-0BC1-623B-9872D1D1C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263" y="1359252"/>
                <a:ext cx="7083093" cy="3046988"/>
              </a:xfrm>
              <a:prstGeom prst="rect">
                <a:avLst/>
              </a:prstGeom>
              <a:blipFill>
                <a:blip r:embed="rId3"/>
                <a:stretch>
                  <a:fillRect l="-1119" t="-16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06D36EB-5DF6-16EA-1611-07703E3BA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497" y="2541353"/>
            <a:ext cx="4181913" cy="43166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5F6AAB6-7FF1-933B-8980-8B1A2F0BCAD2}"/>
              </a:ext>
            </a:extLst>
          </p:cNvPr>
          <p:cNvSpPr txBox="1"/>
          <p:nvPr/>
        </p:nvSpPr>
        <p:spPr>
          <a:xfrm>
            <a:off x="26383" y="5130547"/>
            <a:ext cx="70830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Domine" panose="020B0604020202020204" charset="0"/>
              </a:rPr>
              <a:t>Macroscopic</a:t>
            </a:r>
            <a:r>
              <a:rPr lang="it-IT" sz="2400" dirty="0">
                <a:latin typeface="Domine" panose="020B0604020202020204" charset="0"/>
              </a:rPr>
              <a:t> </a:t>
            </a:r>
            <a:r>
              <a:rPr lang="it-IT" sz="2400" dirty="0" err="1">
                <a:latin typeface="Domine" panose="020B0604020202020204" charset="0"/>
              </a:rPr>
              <a:t>turbulent</a:t>
            </a:r>
            <a:r>
              <a:rPr lang="it-IT" sz="2400" dirty="0">
                <a:latin typeface="Domine" panose="020B0604020202020204" charset="0"/>
              </a:rPr>
              <a:t> </a:t>
            </a:r>
            <a:r>
              <a:rPr lang="it-IT" sz="2400" dirty="0" err="1">
                <a:latin typeface="Domine" panose="020B0604020202020204" charset="0"/>
              </a:rPr>
              <a:t>regions</a:t>
            </a:r>
            <a:r>
              <a:rPr lang="it-IT" sz="2400" dirty="0">
                <a:latin typeface="Domine" panose="020B0604020202020204" charset="0"/>
              </a:rPr>
              <a:t> </a:t>
            </a:r>
            <a:r>
              <a:rPr lang="it-IT" sz="2400" dirty="0" err="1">
                <a:latin typeface="Domine" panose="020B0604020202020204" charset="0"/>
              </a:rPr>
              <a:t>appear</a:t>
            </a:r>
            <a:r>
              <a:rPr lang="it-IT" sz="2400" dirty="0">
                <a:latin typeface="Domine" panose="020B0604020202020204" charset="0"/>
              </a:rPr>
              <a:t> due to the </a:t>
            </a:r>
            <a:r>
              <a:rPr lang="it-IT" sz="2400" dirty="0" err="1">
                <a:solidFill>
                  <a:srgbClr val="FF0000"/>
                </a:solidFill>
                <a:latin typeface="Domine" panose="020B0604020202020204" charset="0"/>
              </a:rPr>
              <a:t>current</a:t>
            </a:r>
            <a:r>
              <a:rPr lang="it-IT" sz="2400" dirty="0">
                <a:solidFill>
                  <a:srgbClr val="FF0000"/>
                </a:solidFill>
                <a:latin typeface="Domine" panose="020B0604020202020204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Domine" panose="020B0604020202020204" charset="0"/>
              </a:rPr>
              <a:t>sheets</a:t>
            </a:r>
            <a:r>
              <a:rPr lang="it-IT" sz="2400" dirty="0">
                <a:solidFill>
                  <a:srgbClr val="FF0000"/>
                </a:solidFill>
                <a:latin typeface="Domine" panose="020B0604020202020204" charset="0"/>
              </a:rPr>
              <a:t> (CS) disruption</a:t>
            </a:r>
            <a:r>
              <a:rPr lang="it-IT" sz="2400" dirty="0">
                <a:latin typeface="Domine" panose="020B0604020202020204" charset="0"/>
              </a:rPr>
              <a:t>, via </a:t>
            </a:r>
            <a:r>
              <a:rPr lang="it-IT" sz="2400" dirty="0" err="1">
                <a:latin typeface="Domine" panose="020B0604020202020204" charset="0"/>
              </a:rPr>
              <a:t>plasmoid</a:t>
            </a:r>
            <a:r>
              <a:rPr lang="it-IT" sz="2400" dirty="0">
                <a:latin typeface="Domine" panose="020B0604020202020204" charset="0"/>
              </a:rPr>
              <a:t> or KH </a:t>
            </a:r>
            <a:r>
              <a:rPr lang="it-IT" sz="2400" dirty="0" err="1">
                <a:latin typeface="Domine" panose="020B0604020202020204" charset="0"/>
              </a:rPr>
              <a:t>instability</a:t>
            </a:r>
            <a:endParaRPr lang="it-IT" sz="2400" dirty="0">
              <a:latin typeface="Domine" panose="020B0604020202020204" charset="0"/>
            </a:endParaRPr>
          </a:p>
          <a:p>
            <a:endParaRPr lang="it-IT" sz="2400" dirty="0">
              <a:latin typeface="Domine" panose="020B060402020202020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97EE39D-F6B1-6B08-222F-A5EEAC9486A6}"/>
              </a:ext>
            </a:extLst>
          </p:cNvPr>
          <p:cNvSpPr txBox="1"/>
          <p:nvPr/>
        </p:nvSpPr>
        <p:spPr>
          <a:xfrm>
            <a:off x="10126559" y="6546318"/>
            <a:ext cx="1994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Borgogno et al. </a:t>
            </a:r>
            <a:r>
              <a:rPr lang="it-IT" sz="1400" dirty="0" err="1"/>
              <a:t>ApJ</a:t>
            </a:r>
            <a:r>
              <a:rPr lang="it-IT" sz="1400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12389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3499C2-C0AA-BE91-553E-B6479D56F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10" y="-202446"/>
            <a:ext cx="11348546" cy="1325563"/>
          </a:xfrm>
        </p:spPr>
        <p:txBody>
          <a:bodyPr/>
          <a:lstStyle/>
          <a:p>
            <a:r>
              <a:rPr lang="it-IT" dirty="0">
                <a:solidFill>
                  <a:srgbClr val="0070C0"/>
                </a:solidFill>
              </a:rPr>
              <a:t>Linear </a:t>
            </a:r>
            <a:r>
              <a:rPr lang="it-IT" dirty="0" err="1">
                <a:solidFill>
                  <a:srgbClr val="0070C0"/>
                </a:solidFill>
              </a:rPr>
              <a:t>stability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analysis</a:t>
            </a:r>
            <a:r>
              <a:rPr lang="it-IT" dirty="0">
                <a:solidFill>
                  <a:srgbClr val="0070C0"/>
                </a:solidFill>
              </a:rPr>
              <a:t> of a </a:t>
            </a:r>
            <a:r>
              <a:rPr lang="it-IT" dirty="0" err="1">
                <a:solidFill>
                  <a:srgbClr val="0070C0"/>
                </a:solidFill>
              </a:rPr>
              <a:t>magnetized</a:t>
            </a:r>
            <a:r>
              <a:rPr lang="it-IT" dirty="0">
                <a:solidFill>
                  <a:srgbClr val="0070C0"/>
                </a:solidFill>
              </a:rPr>
              <a:t> jet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DC2988C-F1AF-0BC1-623B-9872D1D1C998}"/>
              </a:ext>
            </a:extLst>
          </p:cNvPr>
          <p:cNvSpPr txBox="1"/>
          <p:nvPr/>
        </p:nvSpPr>
        <p:spPr>
          <a:xfrm>
            <a:off x="-56927" y="844680"/>
            <a:ext cx="109351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Standard </a:t>
            </a:r>
            <a:r>
              <a:rPr lang="it-IT" sz="2400" dirty="0" err="1"/>
              <a:t>mathematical</a:t>
            </a:r>
            <a:r>
              <a:rPr lang="it-IT" sz="2400" dirty="0"/>
              <a:t> model for a </a:t>
            </a:r>
            <a:r>
              <a:rPr lang="it-IT" sz="2400" dirty="0" err="1"/>
              <a:t>magnetized</a:t>
            </a:r>
            <a:r>
              <a:rPr lang="it-IT" sz="2400" dirty="0"/>
              <a:t> jet: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The </a:t>
            </a:r>
            <a:r>
              <a:rPr lang="it-IT" sz="2400" dirty="0" err="1"/>
              <a:t>linearized</a:t>
            </a:r>
            <a:r>
              <a:rPr lang="it-IT" sz="2400" dirty="0"/>
              <a:t> </a:t>
            </a:r>
            <a:r>
              <a:rPr lang="it-IT" sz="2400" dirty="0" err="1"/>
              <a:t>equations</a:t>
            </a:r>
            <a:r>
              <a:rPr lang="it-IT" sz="2400" dirty="0"/>
              <a:t> of </a:t>
            </a:r>
            <a:r>
              <a:rPr lang="it-IT" sz="2400" dirty="0" err="1"/>
              <a:t>our</a:t>
            </a:r>
            <a:r>
              <a:rPr lang="it-IT" sz="2400" dirty="0"/>
              <a:t> model </a:t>
            </a:r>
            <a:r>
              <a:rPr lang="it-IT" sz="2400" dirty="0" err="1"/>
              <a:t>equations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two</a:t>
            </a:r>
            <a:r>
              <a:rPr lang="it-IT" sz="2400" dirty="0"/>
              <a:t> classes of </a:t>
            </a:r>
            <a:r>
              <a:rPr lang="it-IT" sz="2400" dirty="0" err="1"/>
              <a:t>eigenmodes</a:t>
            </a:r>
            <a:r>
              <a:rPr lang="it-IT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1E43B794-BC87-30EB-CB80-C9E4047A1F5A}"/>
                  </a:ext>
                </a:extLst>
              </p:cNvPr>
              <p:cNvSpPr txBox="1"/>
              <p:nvPr/>
            </p:nvSpPr>
            <p:spPr>
              <a:xfrm>
                <a:off x="6857999" y="892403"/>
                <a:ext cx="2657972" cy="4059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it-IT" sz="2400" b="0" i="1" smtClean="0">
                            <a:latin typeface="Cambria Math" charset="0"/>
                          </a:rPr>
                        </m:ctrlPr>
                      </m:sSupPr>
                      <m:e>
                        <m:func>
                          <m:funcPr>
                            <m:ctrlPr>
                              <a:rPr lang="it-IT" sz="2400" b="0" i="1" smtClean="0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it-IT" sz="2400" b="0" i="0" smtClean="0">
                                <a:latin typeface="Cambria Math" panose="02040503050406030204" pitchFamily="18" charset="0"/>
                              </a:rPr>
                              <m:t>cosh</m:t>
                            </m:r>
                          </m:fName>
                          <m:e>
                            <m:d>
                              <m:dPr>
                                <m:ctrlPr>
                                  <a:rPr lang="it-IT" sz="2400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2400" dirty="0"/>
                  <a:t> ,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43B794-BC87-30EB-CB80-C9E4047A1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999" y="892403"/>
                <a:ext cx="2657972" cy="405945"/>
              </a:xfrm>
              <a:prstGeom prst="rect">
                <a:avLst/>
              </a:prstGeom>
              <a:blipFill>
                <a:blip r:embed="rId2"/>
                <a:stretch>
                  <a:fillRect l="-3899" t="-19403" r="-5734" b="-388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1B0667AD-791F-D92A-D8AF-6904FC30F4EE}"/>
                  </a:ext>
                </a:extLst>
              </p:cNvPr>
              <p:cNvSpPr txBox="1"/>
              <p:nvPr/>
            </p:nvSpPr>
            <p:spPr>
              <a:xfrm>
                <a:off x="9440981" y="902677"/>
                <a:ext cx="2600304" cy="3985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it-IT" sz="24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tanh</m:t>
                          </m:r>
                        </m:fName>
                        <m:e>
                          <m:d>
                            <m:dPr>
                              <m:ctrlPr>
                                <a:rPr lang="it-IT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0667AD-791F-D92A-D8AF-6904FC30F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981" y="902677"/>
                <a:ext cx="2600304" cy="398507"/>
              </a:xfrm>
              <a:prstGeom prst="rect">
                <a:avLst/>
              </a:prstGeom>
              <a:blipFill>
                <a:blip r:embed="rId3"/>
                <a:stretch>
                  <a:fillRect b="-246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F941A8B1-E166-6CC4-1BF0-0DA4E6415710}"/>
                  </a:ext>
                </a:extLst>
              </p:cNvPr>
              <p:cNvSpPr txBox="1"/>
              <p:nvPr/>
            </p:nvSpPr>
            <p:spPr>
              <a:xfrm>
                <a:off x="-361089" y="1828994"/>
                <a:ext cx="5814963" cy="1268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71550" lvl="1" indent="-514350">
                  <a:buFont typeface="+mj-lt"/>
                  <a:buAutoNum type="romanUcPeriod"/>
                  <a:defRPr/>
                </a:pPr>
                <a:r>
                  <a:rPr kumimoji="0" lang="it-IT" sz="24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sSub>
                          <m:sSubPr>
                            <m:ctrlPr>
                              <a:rPr kumimoji="0" lang="it-IT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it-IT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kumimoji="0" lang="it-IT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kumimoji="0" lang="it-IT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it-IT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kumimoji="0" lang="it-IT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it-IT" sz="2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even</m:t>
                    </m:r>
                  </m:oMath>
                </a14:m>
                <a:r>
                  <a:rPr kumimoji="0" lang="it-IT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(</a:t>
                </a:r>
                <a:r>
                  <a:rPr lang="it-IT" sz="2200" dirty="0">
                    <a:solidFill>
                      <a:srgbClr val="00B050"/>
                    </a:solidFill>
                    <a:latin typeface="Calibri" panose="020F0502020204030204"/>
                  </a:rPr>
                  <a:t>kink </a:t>
                </a:r>
                <a:r>
                  <a:rPr kumimoji="0" lang="it-IT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</a:rPr>
                  <a:t>mode</a:t>
                </a:r>
                <a:r>
                  <a:rPr kumimoji="0" lang="it-IT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),</a:t>
                </a:r>
              </a:p>
              <a:p>
                <a:pPr lvl="1">
                  <a:defRPr/>
                </a:pPr>
                <a:r>
                  <a:rPr lang="it-IT" sz="2200" dirty="0">
                    <a:solidFill>
                      <a:prstClr val="black"/>
                    </a:solidFill>
                    <a:latin typeface="Calibri" panose="020F0502020204030204"/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>
                            <a:solidFill>
                              <a:prstClr val="black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sSub>
                          <m:sSubPr>
                            <m:ctrlPr>
                              <a:rPr lang="it-IT" sz="22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it-IT" sz="2200" i="1">
                            <a:solidFill>
                              <a:prstClr val="black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it-IT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it-IT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odd</a:t>
                </a:r>
                <a:r>
                  <a:rPr kumimoji="0" lang="it-IT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         </a:t>
                </a:r>
                <a:r>
                  <a:rPr kumimoji="0" lang="it-IT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</a:rPr>
                  <a:t>Kelvin-Helmholtz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941A8B1-E166-6CC4-1BF0-0DA4E6415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1089" y="1828994"/>
                <a:ext cx="5814963" cy="1268424"/>
              </a:xfrm>
              <a:prstGeom prst="rect">
                <a:avLst/>
              </a:prstGeom>
              <a:blipFill>
                <a:blip r:embed="rId4"/>
                <a:stretch>
                  <a:fillRect t="-52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FB65C41-A3D6-9216-4E8E-2A369AADF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395" y="2935365"/>
            <a:ext cx="2653949" cy="34833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C3F080B-428E-FAFB-68BB-D6B964ED0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850" y="2913022"/>
            <a:ext cx="2598168" cy="352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78305EC-3F41-3893-24D1-73C3EE8810ED}"/>
              </a:ext>
            </a:extLst>
          </p:cNvPr>
          <p:cNvSpPr/>
          <p:nvPr/>
        </p:nvSpPr>
        <p:spPr>
          <a:xfrm>
            <a:off x="51372" y="1828994"/>
            <a:ext cx="4561604" cy="991758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A7F16FA9-F048-FE1E-EEAF-CE630B0B8BEE}"/>
                  </a:ext>
                </a:extLst>
              </p:cNvPr>
              <p:cNvSpPr txBox="1"/>
              <p:nvPr/>
            </p:nvSpPr>
            <p:spPr>
              <a:xfrm>
                <a:off x="8320939" y="3670440"/>
                <a:ext cx="3157403" cy="2462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200" dirty="0"/>
                  <a:t>Ideal case </a:t>
                </a:r>
              </a:p>
              <a:p>
                <a:r>
                  <a:rPr lang="it-IT" sz="2200" dirty="0"/>
                  <a:t>     (</a:t>
                </a:r>
                <a14:m>
                  <m:oMath xmlns:m="http://schemas.openxmlformats.org/officeDocument/2006/math">
                    <m:r>
                      <a:rPr lang="it-IT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200" dirty="0"/>
                  <a:t>)</a:t>
                </a:r>
              </a:p>
              <a:p>
                <a:endParaRPr lang="it-IT" sz="2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sz="2200" dirty="0"/>
                  <a:t>: </a:t>
                </a:r>
                <a:r>
                  <a:rPr lang="it-IT" sz="2200" dirty="0" err="1"/>
                  <a:t>growth</a:t>
                </a:r>
                <a:r>
                  <a:rPr lang="it-IT" sz="2200" dirty="0"/>
                  <a:t> rate</a:t>
                </a:r>
              </a:p>
              <a:p>
                <a:endParaRPr lang="it-IT" sz="2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200" dirty="0" err="1"/>
                  <a:t>Stabilizing</a:t>
                </a:r>
                <a:r>
                  <a:rPr lang="it-IT" sz="2200" dirty="0"/>
                  <a:t> </a:t>
                </a:r>
                <a:r>
                  <a:rPr lang="it-IT" sz="2200" dirty="0" err="1"/>
                  <a:t>effect</a:t>
                </a:r>
                <a:r>
                  <a:rPr lang="it-IT" sz="2200" dirty="0"/>
                  <a:t> of the </a:t>
                </a:r>
              </a:p>
              <a:p>
                <a:r>
                  <a:rPr lang="it-IT" sz="2200" dirty="0"/>
                  <a:t>    </a:t>
                </a:r>
                <a:r>
                  <a:rPr lang="it-IT" sz="2200" dirty="0" err="1"/>
                  <a:t>magnetic</a:t>
                </a:r>
                <a:r>
                  <a:rPr lang="it-IT" sz="2200" dirty="0"/>
                  <a:t> field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7F16FA9-F048-FE1E-EEAF-CE630B0B8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939" y="3670440"/>
                <a:ext cx="3157403" cy="2462213"/>
              </a:xfrm>
              <a:prstGeom prst="rect">
                <a:avLst/>
              </a:prstGeom>
              <a:blipFill>
                <a:blip r:embed="rId7"/>
                <a:stretch>
                  <a:fillRect l="-2317" t="-1733" r="-1544" b="-42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FFE7404F-7BD3-C620-AE50-CEC7A21CA8D9}"/>
                  </a:ext>
                </a:extLst>
              </p:cNvPr>
              <p:cNvSpPr txBox="1"/>
              <p:nvPr/>
            </p:nvSpPr>
            <p:spPr>
              <a:xfrm>
                <a:off x="4907851" y="1827284"/>
                <a:ext cx="5814963" cy="1268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71550" lvl="1" indent="-514350">
                  <a:buFont typeface="+mj-lt"/>
                  <a:buAutoNum type="romanUcPeriod" startAt="2"/>
                  <a:defRPr/>
                </a:pPr>
                <a:r>
                  <a:rPr kumimoji="0" lang="it-IT" sz="24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sSub>
                          <m:sSubPr>
                            <m:ctrlPr>
                              <a:rPr kumimoji="0" lang="it-IT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it-IT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kumimoji="0" lang="it-IT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kumimoji="0" lang="it-IT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it-IT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kumimoji="0" lang="it-IT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it-IT" sz="2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odd</m:t>
                    </m:r>
                  </m:oMath>
                </a14:m>
                <a:r>
                  <a:rPr kumimoji="0" lang="it-IT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(</a:t>
                </a:r>
                <a:r>
                  <a:rPr kumimoji="0" lang="it-IT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</a:rPr>
                  <a:t>pinch</a:t>
                </a:r>
                <a:r>
                  <a:rPr lang="it-IT" sz="2200" dirty="0">
                    <a:solidFill>
                      <a:srgbClr val="00B050"/>
                    </a:solidFill>
                    <a:latin typeface="Calibri" panose="020F0502020204030204"/>
                  </a:rPr>
                  <a:t> </a:t>
                </a:r>
                <a:r>
                  <a:rPr kumimoji="0" lang="it-IT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</a:rPr>
                  <a:t>mode</a:t>
                </a:r>
                <a:r>
                  <a:rPr kumimoji="0" lang="it-IT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),</a:t>
                </a:r>
              </a:p>
              <a:p>
                <a:pPr lvl="1">
                  <a:defRPr/>
                </a:pPr>
                <a:r>
                  <a:rPr lang="it-IT" sz="2200" dirty="0">
                    <a:solidFill>
                      <a:prstClr val="black"/>
                    </a:solidFill>
                    <a:latin typeface="Calibri" panose="020F0502020204030204"/>
                    <a:ea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>
                            <a:solidFill>
                              <a:prstClr val="black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sSub>
                          <m:sSubPr>
                            <m:ctrlPr>
                              <a:rPr lang="it-IT" sz="22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it-IT" sz="2200" i="1">
                            <a:solidFill>
                              <a:prstClr val="black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it-IT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even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FE7404F-7BD3-C620-AE50-CEC7A21CA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851" y="1827284"/>
                <a:ext cx="5814963" cy="1268424"/>
              </a:xfrm>
              <a:prstGeom prst="rect">
                <a:avLst/>
              </a:prstGeom>
              <a:blipFill>
                <a:blip r:embed="rId8"/>
                <a:stretch>
                  <a:fillRect t="-52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1F2E172-99AF-90E3-6951-C9909DFBC4CF}"/>
              </a:ext>
            </a:extLst>
          </p:cNvPr>
          <p:cNvSpPr/>
          <p:nvPr/>
        </p:nvSpPr>
        <p:spPr>
          <a:xfrm>
            <a:off x="5289490" y="1827284"/>
            <a:ext cx="4561604" cy="991758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D3DA4F70-A00F-61AE-2DD0-87CA5D33F0C4}"/>
                  </a:ext>
                </a:extLst>
              </p:cNvPr>
              <p:cNvSpPr txBox="1"/>
              <p:nvPr/>
            </p:nvSpPr>
            <p:spPr>
              <a:xfrm>
                <a:off x="333474" y="3311185"/>
                <a:ext cx="534255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it-IT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3DA4F70-A00F-61AE-2DD0-87CA5D33F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474" y="3311185"/>
                <a:ext cx="534255" cy="430887"/>
              </a:xfrm>
              <a:prstGeom prst="rect">
                <a:avLst/>
              </a:prstGeom>
              <a:blipFill>
                <a:blip r:embed="rId9"/>
                <a:stretch>
                  <a:fillRect b="-70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6952EA4F-6710-0578-8814-DA7BE9A37D76}"/>
                  </a:ext>
                </a:extLst>
              </p:cNvPr>
              <p:cNvSpPr txBox="1"/>
              <p:nvPr/>
            </p:nvSpPr>
            <p:spPr>
              <a:xfrm>
                <a:off x="1667402" y="6396142"/>
                <a:ext cx="534255" cy="4618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it-IT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kumimoji="0" lang="it-IT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it-IT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952EA4F-6710-0578-8814-DA7BE9A37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402" y="6396142"/>
                <a:ext cx="534255" cy="461858"/>
              </a:xfrm>
              <a:prstGeom prst="rect">
                <a:avLst/>
              </a:prstGeom>
              <a:blipFill>
                <a:blip r:embed="rId10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60B3403B-908A-C7C7-1BE2-BE0F2920B87B}"/>
                  </a:ext>
                </a:extLst>
              </p:cNvPr>
              <p:cNvSpPr txBox="1"/>
              <p:nvPr/>
            </p:nvSpPr>
            <p:spPr>
              <a:xfrm>
                <a:off x="5313508" y="3288927"/>
                <a:ext cx="534255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it-IT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0B3403B-908A-C7C7-1BE2-BE0F2920B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508" y="3288927"/>
                <a:ext cx="534255" cy="430887"/>
              </a:xfrm>
              <a:prstGeom prst="rect">
                <a:avLst/>
              </a:prstGeom>
              <a:blipFill>
                <a:blip r:embed="rId11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9FE8FB78-028F-3FCF-BC04-188F7F32DA20}"/>
                  </a:ext>
                </a:extLst>
              </p:cNvPr>
              <p:cNvSpPr txBox="1"/>
              <p:nvPr/>
            </p:nvSpPr>
            <p:spPr>
              <a:xfrm>
                <a:off x="6813044" y="6425254"/>
                <a:ext cx="534255" cy="4618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it-IT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kumimoji="0" lang="it-IT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it-IT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FE8FB78-028F-3FCF-BC04-188F7F32D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3044" y="6425254"/>
                <a:ext cx="534255" cy="461858"/>
              </a:xfrm>
              <a:prstGeom prst="rect">
                <a:avLst/>
              </a:prstGeom>
              <a:blipFill>
                <a:blip r:embed="rId12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7659C714-FA69-D7A1-84F3-E8BF25EFF1F1}"/>
              </a:ext>
            </a:extLst>
          </p:cNvPr>
          <p:cNvCxnSpPr/>
          <p:nvPr/>
        </p:nvCxnSpPr>
        <p:spPr>
          <a:xfrm>
            <a:off x="1929946" y="2424527"/>
            <a:ext cx="412568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04FD17E-D4FB-D889-E714-B7FA9C20E11A}"/>
              </a:ext>
            </a:extLst>
          </p:cNvPr>
          <p:cNvSpPr txBox="1"/>
          <p:nvPr/>
        </p:nvSpPr>
        <p:spPr>
          <a:xfrm>
            <a:off x="8775700" y="6352736"/>
            <a:ext cx="2849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D. </a:t>
            </a:r>
            <a:r>
              <a:rPr lang="it-IT" sz="1400" dirty="0" err="1"/>
              <a:t>Biskamp</a:t>
            </a:r>
            <a:r>
              <a:rPr lang="it-IT" sz="1400" dirty="0"/>
              <a:t>, </a:t>
            </a:r>
            <a:r>
              <a:rPr lang="it-IT" sz="1400" i="1" dirty="0" err="1"/>
              <a:t>Magnetic</a:t>
            </a:r>
            <a:r>
              <a:rPr lang="it-IT" sz="1400" i="1" dirty="0"/>
              <a:t> </a:t>
            </a:r>
            <a:r>
              <a:rPr lang="it-IT" sz="1400" i="1" dirty="0" err="1"/>
              <a:t>reconnection</a:t>
            </a:r>
            <a:r>
              <a:rPr lang="it-IT" sz="1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195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7" grpId="0"/>
      <p:bldP spid="31" grpId="0" animBg="1"/>
      <p:bldP spid="32" grpId="0" animBg="1"/>
      <p:bldP spid="33" grpId="0" animBg="1"/>
      <p:bldP spid="34" grpId="0" animBg="1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3499C2-C0AA-BE91-553E-B6479D56F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10" y="-202446"/>
            <a:ext cx="11348546" cy="1325563"/>
          </a:xfrm>
        </p:spPr>
        <p:txBody>
          <a:bodyPr/>
          <a:lstStyle/>
          <a:p>
            <a:r>
              <a:rPr lang="it-IT" dirty="0">
                <a:solidFill>
                  <a:srgbClr val="0070C0"/>
                </a:solidFill>
              </a:rPr>
              <a:t>Linear </a:t>
            </a:r>
            <a:r>
              <a:rPr lang="it-IT" dirty="0" err="1">
                <a:solidFill>
                  <a:srgbClr val="0070C0"/>
                </a:solidFill>
              </a:rPr>
              <a:t>stability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analysis</a:t>
            </a:r>
            <a:r>
              <a:rPr lang="it-IT" dirty="0">
                <a:solidFill>
                  <a:srgbClr val="0070C0"/>
                </a:solidFill>
              </a:rPr>
              <a:t> of a </a:t>
            </a:r>
            <a:r>
              <a:rPr lang="it-IT" dirty="0" err="1">
                <a:solidFill>
                  <a:srgbClr val="0070C0"/>
                </a:solidFill>
              </a:rPr>
              <a:t>magnetized</a:t>
            </a:r>
            <a:r>
              <a:rPr lang="it-IT" dirty="0">
                <a:solidFill>
                  <a:srgbClr val="0070C0"/>
                </a:solidFill>
              </a:rPr>
              <a:t> jet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CDC2988C-F1AF-0BC1-623B-9872D1D1C998}"/>
                  </a:ext>
                </a:extLst>
              </p:cNvPr>
              <p:cNvSpPr txBox="1"/>
              <p:nvPr/>
            </p:nvSpPr>
            <p:spPr>
              <a:xfrm>
                <a:off x="-56928" y="844680"/>
                <a:ext cx="11597284" cy="2677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dirty="0"/>
                  <a:t>Non </a:t>
                </a:r>
                <a:r>
                  <a:rPr lang="it-IT" sz="2400" dirty="0" err="1"/>
                  <a:t>ideal</a:t>
                </a:r>
                <a:r>
                  <a:rPr lang="it-IT" sz="2400" dirty="0"/>
                  <a:t> case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dirty="0" err="1"/>
                  <a:t>Negligible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effect</a:t>
                </a:r>
                <a:r>
                  <a:rPr lang="it-IT" sz="2400" dirty="0"/>
                  <a:t> on the Kelvin-Helmholtz </a:t>
                </a:r>
                <a:r>
                  <a:rPr lang="it-IT" sz="2400" dirty="0" err="1"/>
                  <a:t>instability</a:t>
                </a:r>
                <a:r>
                  <a:rPr lang="it-IT" sz="2400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dirty="0"/>
                  <a:t>The pinch mode </a:t>
                </a:r>
                <a:r>
                  <a:rPr lang="it-IT" sz="2400" dirty="0" err="1"/>
                  <a:t>reduces</a:t>
                </a:r>
                <a:r>
                  <a:rPr lang="it-IT" sz="2400" dirty="0"/>
                  <a:t> to the </a:t>
                </a:r>
                <a:r>
                  <a:rPr lang="it-IT" sz="2400" dirty="0" err="1">
                    <a:solidFill>
                      <a:srgbClr val="00B050"/>
                    </a:solidFill>
                  </a:rPr>
                  <a:t>magnetic</a:t>
                </a:r>
                <a:r>
                  <a:rPr lang="it-IT" sz="2400" dirty="0">
                    <a:solidFill>
                      <a:srgbClr val="00B050"/>
                    </a:solidFill>
                  </a:rPr>
                  <a:t> </a:t>
                </a:r>
                <a:r>
                  <a:rPr lang="it-IT" sz="2400" dirty="0" err="1">
                    <a:solidFill>
                      <a:srgbClr val="00B050"/>
                    </a:solidFill>
                  </a:rPr>
                  <a:t>reconnection</a:t>
                </a:r>
                <a:r>
                  <a:rPr lang="it-IT" sz="2400" dirty="0">
                    <a:solidFill>
                      <a:srgbClr val="00B050"/>
                    </a:solidFill>
                  </a:rPr>
                  <a:t> </a:t>
                </a:r>
                <a:r>
                  <a:rPr lang="it-IT" sz="2400" dirty="0" err="1">
                    <a:solidFill>
                      <a:srgbClr val="00B050"/>
                    </a:solidFill>
                  </a:rPr>
                  <a:t>instability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if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it-IT" sz="2400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 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sz="2400" dirty="0"/>
              </a:p>
              <a:p>
                <a:endParaRPr lang="it-IT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C2988C-F1AF-0BC1-623B-9872D1D1C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928" y="844680"/>
                <a:ext cx="11597284" cy="2677656"/>
              </a:xfrm>
              <a:prstGeom prst="rect">
                <a:avLst/>
              </a:prstGeom>
              <a:blipFill>
                <a:blip r:embed="rId2"/>
                <a:stretch>
                  <a:fillRect l="-736" t="-18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553D84-6C68-EB57-0159-A744A1509B7F}"/>
              </a:ext>
            </a:extLst>
          </p:cNvPr>
          <p:cNvSpPr txBox="1"/>
          <p:nvPr/>
        </p:nvSpPr>
        <p:spPr>
          <a:xfrm>
            <a:off x="3795117" y="2962084"/>
            <a:ext cx="70830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A335AD-E75F-7718-D35B-B6FFCE381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6" y="2069420"/>
            <a:ext cx="6954098" cy="3204186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0F4F5B19-D9D0-DC5F-5AE0-DA3BF6595C93}"/>
              </a:ext>
            </a:extLst>
          </p:cNvPr>
          <p:cNvCxnSpPr>
            <a:cxnSpLocks/>
          </p:cNvCxnSpPr>
          <p:nvPr/>
        </p:nvCxnSpPr>
        <p:spPr>
          <a:xfrm>
            <a:off x="960438" y="38320663"/>
            <a:ext cx="1063625" cy="0"/>
          </a:xfrm>
          <a:prstGeom prst="line">
            <a:avLst/>
          </a:prstGeom>
          <a:noFill/>
          <a:ln w="31750" cap="flat" cmpd="sng" algn="ctr">
            <a:solidFill>
              <a:srgbClr val="FFC000"/>
            </a:solidFill>
            <a:prstDash val="dash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CC74767-ABCF-5782-9013-DD5E0978ECD1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13716" y="38063167"/>
            <a:ext cx="3346557" cy="400110"/>
          </a:xfrm>
          <a:prstGeom prst="rect">
            <a:avLst/>
          </a:prstGeom>
          <a:blipFill>
            <a:blip r:embed="rId4"/>
            <a:stretch>
              <a:fillRect b="-6061"/>
            </a:stretch>
          </a:blip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>
                <a:noFill/>
                <a:latin typeface="Arial Narrow" panose="020B0606020202030204" pitchFamily="34" charset="0"/>
                <a:ea typeface="MS PGothic" panose="020B0600070205080204" pitchFamily="34" charset="-128"/>
              </a:rPr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2A0DD440-3C61-73E4-33D4-2E2F6BCD0E06}"/>
                  </a:ext>
                </a:extLst>
              </p:cNvPr>
              <p:cNvSpPr txBox="1"/>
              <p:nvPr/>
            </p:nvSpPr>
            <p:spPr>
              <a:xfrm>
                <a:off x="7520660" y="2183508"/>
                <a:ext cx="4676088" cy="3416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00B0F0"/>
                    </a:solidFill>
                  </a:rPr>
                  <a:t>-------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rgbClr val="00B0F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00B0F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=0.8, </m:t>
                    </m:r>
                    <m:r>
                      <a:rPr lang="it-IT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it-IT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≠0, 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00B0F0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00B0F0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𝜚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it-IT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it-IT" b="0" dirty="0">
                  <a:solidFill>
                    <a:srgbClr val="00B0F0"/>
                  </a:solidFill>
                  <a:ea typeface="Cambria Math" panose="02040503050406030204" pitchFamily="18" charset="0"/>
                </a:endParaRPr>
              </a:p>
              <a:p>
                <a:endParaRPr lang="it-IT" b="0" dirty="0"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-------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𝑉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=0, 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=0.8, 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𝜂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=0, 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𝑒</m:t>
                        </m:r>
                      </m:sub>
                    </m:sSub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0, 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𝜚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𝑆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-------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𝑉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=0, 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=0.8, 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𝜂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=0, 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𝑒</m:t>
                        </m:r>
                      </m:sub>
                    </m:sSub>
                    <m:r>
                      <a:rPr lang="it-IT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0, 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𝜚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𝑆</m:t>
                        </m:r>
                      </m:sub>
                    </m:sSub>
                    <m:r>
                      <a:rPr lang="it-IT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𝑉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lang="it-IT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0, 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=0.8, 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𝜂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≠0, 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𝑒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=0, 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𝜚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𝑆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      </m:t>
                          </m:r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0, </m:t>
                      </m:r>
                      <m:sSub>
                        <m:sSub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=0.8, 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𝜂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=0, </m:t>
                      </m:r>
                      <m:sSub>
                        <m:sSub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</m:t>
                          </m:r>
                        </m:e>
                        <m:sub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sub>
                      </m:sSub>
                      <m:r>
                        <a:rPr kumimoji="0" lang="it-IT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≠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0, </m:t>
                      </m:r>
                      <m:sSub>
                        <m:sSub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𝜚</m:t>
                          </m:r>
                        </m:e>
                        <m:sub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𝑆</m:t>
                          </m:r>
                        </m:sub>
                      </m:sSub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dirty="0">
                    <a:solidFill>
                      <a:prstClr val="black"/>
                    </a:solidFill>
                    <a:latin typeface="Calibri" panose="020F0502020204030204"/>
                  </a:rPr>
                  <a:t>      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      </m:t>
                        </m:r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𝑉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lang="it-IT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0, 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=0.8, 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𝜂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=0, 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𝑒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≠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0, 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𝜚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𝑆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≠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A0DD440-3C61-73E4-33D4-2E2F6BCD0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0660" y="2183508"/>
                <a:ext cx="4676088" cy="3416320"/>
              </a:xfrm>
              <a:prstGeom prst="rect">
                <a:avLst/>
              </a:prstGeom>
              <a:blipFill>
                <a:blip r:embed="rId5"/>
                <a:stretch>
                  <a:fillRect l="-1173" t="-8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233E84B7-F48A-6004-0229-EE959DA2E44B}"/>
              </a:ext>
            </a:extLst>
          </p:cNvPr>
          <p:cNvCxnSpPr>
            <a:cxnSpLocks/>
          </p:cNvCxnSpPr>
          <p:nvPr/>
        </p:nvCxnSpPr>
        <p:spPr>
          <a:xfrm>
            <a:off x="7625661" y="4023360"/>
            <a:ext cx="497943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B4451027-2515-AF22-D6B7-B789CE58B87B}"/>
              </a:ext>
            </a:extLst>
          </p:cNvPr>
          <p:cNvCxnSpPr>
            <a:cxnSpLocks/>
          </p:cNvCxnSpPr>
          <p:nvPr/>
        </p:nvCxnSpPr>
        <p:spPr>
          <a:xfrm>
            <a:off x="7669202" y="4578528"/>
            <a:ext cx="497943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E012E875-58CD-3A8F-0CBC-8D68EA56C8BC}"/>
              </a:ext>
            </a:extLst>
          </p:cNvPr>
          <p:cNvCxnSpPr>
            <a:cxnSpLocks/>
          </p:cNvCxnSpPr>
          <p:nvPr/>
        </p:nvCxnSpPr>
        <p:spPr>
          <a:xfrm>
            <a:off x="7701862" y="5111928"/>
            <a:ext cx="49794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08941F53-50FD-D851-F8E1-1193314DD017}"/>
                  </a:ext>
                </a:extLst>
              </p:cNvPr>
              <p:cNvSpPr txBox="1"/>
              <p:nvPr/>
            </p:nvSpPr>
            <p:spPr>
              <a:xfrm>
                <a:off x="337531" y="5066875"/>
                <a:ext cx="8011886" cy="2177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200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it-IT" sz="22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it-IT" sz="2200" dirty="0" err="1"/>
                  <a:t>Wider</a:t>
                </a:r>
                <a:r>
                  <a:rPr lang="it-IT" sz="2200" dirty="0"/>
                  <a:t> range of </a:t>
                </a:r>
                <a:r>
                  <a:rPr lang="it-IT" sz="2200" dirty="0" err="1"/>
                  <a:t>linearly</a:t>
                </a:r>
                <a:r>
                  <a:rPr lang="it-IT" sz="2200" dirty="0"/>
                  <a:t> </a:t>
                </a:r>
                <a:r>
                  <a:rPr lang="it-IT" sz="2200" dirty="0" err="1"/>
                  <a:t>unstable</a:t>
                </a:r>
                <a:r>
                  <a:rPr lang="it-IT" sz="2200" dirty="0"/>
                  <a:t> pinch </a:t>
                </a:r>
                <a:r>
                  <a:rPr lang="it-IT" sz="2200" dirty="0" err="1"/>
                  <a:t>modes</a:t>
                </a:r>
                <a:endParaRPr lang="it-IT" sz="2200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it-IT" sz="2200" dirty="0" err="1"/>
                  <a:t>Significant</a:t>
                </a:r>
                <a:r>
                  <a:rPr lang="it-IT" sz="2200" dirty="0"/>
                  <a:t> </a:t>
                </a:r>
                <a:r>
                  <a:rPr lang="it-IT" sz="2200" dirty="0" err="1"/>
                  <a:t>increase</a:t>
                </a:r>
                <a:r>
                  <a:rPr lang="it-IT" sz="2200" dirty="0"/>
                  <a:t> of the </a:t>
                </a:r>
                <a:r>
                  <a:rPr lang="it-IT" sz="2200" dirty="0" err="1"/>
                  <a:t>growth</a:t>
                </a:r>
                <a:r>
                  <a:rPr lang="it-IT" sz="2200" dirty="0"/>
                  <a:t> rate in </a:t>
                </a:r>
                <a:r>
                  <a:rPr lang="it-IT" sz="2200" dirty="0" err="1"/>
                  <a:t>presence</a:t>
                </a:r>
                <a:r>
                  <a:rPr lang="it-IT" sz="2200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200" b="0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it-IT" sz="2200" dirty="0" err="1"/>
                  <a:t>Stabilizing</a:t>
                </a:r>
                <a:r>
                  <a:rPr lang="it-IT" sz="2200" dirty="0"/>
                  <a:t> </a:t>
                </a:r>
                <a:r>
                  <a:rPr lang="it-IT" sz="2200" dirty="0" err="1"/>
                  <a:t>effect</a:t>
                </a:r>
                <a:r>
                  <a:rPr lang="it-IT" sz="2200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it-IT" sz="2200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it-IT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it-IT" sz="2200" dirty="0"/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lang="it-IT" sz="2200" dirty="0"/>
                  <a:t>Highly </a:t>
                </a:r>
                <a:r>
                  <a:rPr lang="it-IT" sz="2200" dirty="0" err="1"/>
                  <a:t>unstable</a:t>
                </a:r>
                <a:r>
                  <a:rPr lang="it-IT" sz="2200" dirty="0"/>
                  <a:t> large scale </a:t>
                </a:r>
                <a:r>
                  <a:rPr lang="it-IT" sz="2200" dirty="0" err="1"/>
                  <a:t>modes</a:t>
                </a:r>
                <a:r>
                  <a:rPr lang="it-IT" sz="22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it-IT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≲</m:t>
                        </m:r>
                        <m:r>
                          <a:rPr kumimoji="0" lang="it-IT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e>
                      <m:sub>
                        <m:r>
                          <a:rPr kumimoji="0" lang="it-IT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sub>
                    </m:sSub>
                    <m:r>
                      <a:rPr kumimoji="0" lang="it-IT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≲3)</m:t>
                    </m:r>
                  </m:oMath>
                </a14:m>
                <a:r>
                  <a:rPr kumimoji="0" lang="it-IT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for</a:t>
                </a:r>
                <a:r>
                  <a:rPr kumimoji="0" lang="it-IT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kumimoji="0" lang="it-IT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sub>
                    </m:sSub>
                    <m:r>
                      <a:rPr kumimoji="0" lang="it-IT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endPara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endParaRPr lang="it-IT" sz="22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8941F53-50FD-D851-F8E1-1193314DD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531" y="5066875"/>
                <a:ext cx="8011886" cy="2177006"/>
              </a:xfrm>
              <a:prstGeom prst="rect">
                <a:avLst/>
              </a:prstGeom>
              <a:blipFill>
                <a:blip r:embed="rId6"/>
                <a:stretch>
                  <a:fillRect l="-837" t="-1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48F692F6-5D6C-C8CA-DF3F-D764F8D8D9EA}"/>
                  </a:ext>
                </a:extLst>
              </p:cNvPr>
              <p:cNvSpPr txBox="1"/>
              <p:nvPr/>
            </p:nvSpPr>
            <p:spPr>
              <a:xfrm>
                <a:off x="23053" y="2516041"/>
                <a:ext cx="53425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it-IT" sz="1600" b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8F692F6-5D6C-C8CA-DF3F-D764F8D8D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3" y="2516041"/>
                <a:ext cx="534255" cy="338554"/>
              </a:xfrm>
              <a:prstGeom prst="rect">
                <a:avLst/>
              </a:prstGeom>
              <a:blipFill>
                <a:blip r:embed="rId7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97F30F68-D914-1828-933F-DB1CFD8BDD15}"/>
                  </a:ext>
                </a:extLst>
              </p:cNvPr>
              <p:cNvSpPr txBox="1"/>
              <p:nvPr/>
            </p:nvSpPr>
            <p:spPr>
              <a:xfrm>
                <a:off x="4356174" y="4785048"/>
                <a:ext cx="534255" cy="3611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it-IT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kumimoji="0" lang="it-IT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it-IT" sz="1600" b="1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7F30F68-D914-1828-933F-DB1CFD8BD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174" y="4785048"/>
                <a:ext cx="534255" cy="361125"/>
              </a:xfrm>
              <a:prstGeom prst="rect">
                <a:avLst/>
              </a:prstGeom>
              <a:blipFill>
                <a:blip r:embed="rId8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8B066EE-12E6-4DE4-5A7D-B815241653F8}"/>
              </a:ext>
            </a:extLst>
          </p:cNvPr>
          <p:cNvSpPr txBox="1"/>
          <p:nvPr/>
        </p:nvSpPr>
        <p:spPr>
          <a:xfrm>
            <a:off x="8199805" y="5962074"/>
            <a:ext cx="3715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Grasso &amp; Borgogno, </a:t>
            </a:r>
            <a:r>
              <a:rPr lang="it-IT" sz="1400" i="1" dirty="0"/>
              <a:t>Plasma </a:t>
            </a:r>
            <a:r>
              <a:rPr lang="it-IT" sz="1400" i="1" dirty="0" err="1"/>
              <a:t>Modelling</a:t>
            </a:r>
            <a:r>
              <a:rPr lang="it-IT" sz="1400" dirty="0"/>
              <a:t>, IOP 2022</a:t>
            </a:r>
          </a:p>
        </p:txBody>
      </p:sp>
    </p:spTree>
    <p:extLst>
      <p:ext uri="{BB962C8B-B14F-4D97-AF65-F5344CB8AC3E}">
        <p14:creationId xmlns:p14="http://schemas.microsoft.com/office/powerpoint/2010/main" val="149596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4" grpId="0" animBg="1"/>
      <p:bldP spid="45" grpId="0" animBg="1"/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27543</TotalTime>
  <Words>901</Words>
  <Application>Microsoft Macintosh PowerPoint</Application>
  <PresentationFormat>Widescreen</PresentationFormat>
  <Paragraphs>205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Calibri Light</vt:lpstr>
      <vt:lpstr>Cambria Math</vt:lpstr>
      <vt:lpstr>DejaVu Sans</vt:lpstr>
      <vt:lpstr>Domine</vt:lpstr>
      <vt:lpstr>MS PGothic</vt:lpstr>
      <vt:lpstr>Noto Sans CJK SC</vt:lpstr>
      <vt:lpstr>Open Sans</vt:lpstr>
      <vt:lpstr>Wingdings</vt:lpstr>
      <vt:lpstr>Office Theme</vt:lpstr>
      <vt:lpstr>Influence of magnetic instabilities on collisionless plasma turbulence</vt:lpstr>
      <vt:lpstr>Introduction</vt:lpstr>
      <vt:lpstr>Presentazione di PowerPoint</vt:lpstr>
      <vt:lpstr>Presentazione di PowerPoint</vt:lpstr>
      <vt:lpstr>Model equations</vt:lpstr>
      <vt:lpstr>Numerical setup</vt:lpstr>
      <vt:lpstr>Numerical results – Current sheet evolution</vt:lpstr>
      <vt:lpstr>Linear stability analysis of a magnetized jet </vt:lpstr>
      <vt:lpstr>Linear stability analysis of a magnetized jet </vt:lpstr>
      <vt:lpstr>CS disruption – Plasmoid instability (1) </vt:lpstr>
      <vt:lpstr>CS disruption – Plasmoid instability (2) </vt:lpstr>
      <vt:lpstr>CS disruption. KH instability  </vt:lpstr>
      <vt:lpstr>Energy spectra</vt:lpstr>
      <vt:lpstr>Collisionless vs resistive</vt:lpstr>
      <vt:lpstr>Electron temperature effect (ϱ_s≠0)</vt:lpstr>
      <vt:lpstr>Electron temperature effect (ϱ_s≠0)</vt:lpstr>
      <vt:lpstr>Electron temperature effect (ϱ_s≠0)</vt:lpstr>
      <vt:lpstr>Conclusions</vt:lpstr>
      <vt:lpstr>Electron temperature effect (ϱ_s≠0)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Plasmoids and Kelvin-Helmoltz vortices in collisionless turbulent plasmas</dc:title>
  <dc:creator>dario borgogno</dc:creator>
  <cp:lastModifiedBy>Emanuele Tassi</cp:lastModifiedBy>
  <cp:revision>26</cp:revision>
  <dcterms:created xsi:type="dcterms:W3CDTF">2023-08-31T16:02:25Z</dcterms:created>
  <dcterms:modified xsi:type="dcterms:W3CDTF">2024-05-14T19:51:31Z</dcterms:modified>
</cp:coreProperties>
</file>